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62" r:id="rId4"/>
    <p:sldId id="263" r:id="rId5"/>
    <p:sldId id="264" r:id="rId6"/>
    <p:sldId id="258" r:id="rId7"/>
    <p:sldId id="266" r:id="rId8"/>
    <p:sldId id="295" r:id="rId9"/>
    <p:sldId id="288" r:id="rId10"/>
    <p:sldId id="289" r:id="rId11"/>
    <p:sldId id="265" r:id="rId12"/>
    <p:sldId id="260" r:id="rId13"/>
    <p:sldId id="290" r:id="rId14"/>
    <p:sldId id="291" r:id="rId15"/>
    <p:sldId id="257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D18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3" autoAdjust="0"/>
    <p:restoredTop sz="88568" autoAdjust="0"/>
  </p:normalViewPr>
  <p:slideViewPr>
    <p:cSldViewPr snapToGrid="0">
      <p:cViewPr varScale="1">
        <p:scale>
          <a:sx n="115" d="100"/>
          <a:sy n="115" d="100"/>
        </p:scale>
        <p:origin x="49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659BA-42B2-4D04-9AAF-6B9379D99D0F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AD805-0325-4C88-A842-C1D2FE84CE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80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7692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Uhka: ristin ajaminen kuninkaan läpi ennen kuin ruutu on saatu nostettua.</a:t>
            </a:r>
          </a:p>
          <a:p>
            <a:r>
              <a:rPr lang="fi-FI" dirty="0"/>
              <a:t>Toiselle hertalle heitetään ruutu, jotta itää ei päästetä pelissä kiinni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711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1.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379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Pelinviejä muodostaa pelin aikana teorian puuttuvien avainkorttien sijainnista</a:t>
            </a:r>
          </a:p>
          <a:p>
            <a:r>
              <a:rPr lang="fi-FI" dirty="0"/>
              <a:t>Todennäköisyys sille että kaksi puuttuvaa kuvaa ovat jakautuneet puolustajien kesken on huomattavan suuri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8913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Päätelmiä: </a:t>
            </a:r>
          </a:p>
          <a:p>
            <a:pPr marL="171450" indent="-171450">
              <a:buFontTx/>
              <a:buChar char="-"/>
            </a:pPr>
            <a:r>
              <a:rPr lang="fi-FI" dirty="0"/>
              <a:t>Lännellä on vähintään viisi korttia ruutua</a:t>
            </a:r>
          </a:p>
          <a:p>
            <a:pPr marL="171450" indent="-171450">
              <a:buFontTx/>
              <a:buChar char="-"/>
            </a:pPr>
            <a:r>
              <a:rPr lang="fi-FI" dirty="0"/>
              <a:t>Lännellä on pääosa puuttuvista pisteistä</a:t>
            </a:r>
          </a:p>
          <a:p>
            <a:pPr marL="171450" indent="-171450">
              <a:buFontTx/>
              <a:buChar char="-"/>
            </a:pPr>
            <a:r>
              <a:rPr lang="fi-FI" dirty="0"/>
              <a:t>Lännellä ei ole 5 kortin yläväriä</a:t>
            </a:r>
          </a:p>
          <a:p>
            <a:pPr marL="0" indent="0">
              <a:buFontTx/>
              <a:buNone/>
            </a:pPr>
            <a:endParaRPr lang="fi-FI" dirty="0"/>
          </a:p>
          <a:p>
            <a:pPr marL="0" indent="0">
              <a:buFontTx/>
              <a:buNone/>
            </a:pPr>
            <a:r>
              <a:rPr lang="fi-FI" dirty="0"/>
              <a:t>Uhkia:</a:t>
            </a:r>
          </a:p>
          <a:p>
            <a:pPr marL="171450" indent="-171450">
              <a:buFontTx/>
              <a:buChar char="-"/>
            </a:pPr>
            <a:r>
              <a:rPr lang="fi-FI" dirty="0"/>
              <a:t>Ristin 4-1 sitsi</a:t>
            </a:r>
          </a:p>
          <a:p>
            <a:pPr marL="0" indent="0">
              <a:buFontTx/>
              <a:buNone/>
            </a:pPr>
            <a:endParaRPr lang="fi-FI" dirty="0"/>
          </a:p>
          <a:p>
            <a:pPr marL="0" indent="0">
              <a:buFontTx/>
              <a:buNone/>
            </a:pPr>
            <a:r>
              <a:rPr lang="fi-FI" dirty="0"/>
              <a:t>Selvittäminen:</a:t>
            </a:r>
          </a:p>
          <a:p>
            <a:pPr marL="171450" indent="-171450">
              <a:buFontTx/>
              <a:buChar char="-"/>
            </a:pPr>
            <a:r>
              <a:rPr lang="fi-FI" dirty="0"/>
              <a:t>Lähdetään kuppaamaan herttoja ja poistamaan valtteja jotta saadaan laskettua lännen jakauma (uhkaa ylikupista ei ole)</a:t>
            </a:r>
          </a:p>
          <a:p>
            <a:pPr marL="171450" indent="-171450">
              <a:buFontTx/>
              <a:buChar char="-"/>
            </a:pPr>
            <a:r>
              <a:rPr lang="fi-FI" dirty="0"/>
              <a:t>Hertan 6-1 –jakauman todennäköisyys on 7% ilman tietoa muista väreistä ja nyt kun tiedetään 5k ruutu, todennäköisyys nousee hieman</a:t>
            </a:r>
          </a:p>
          <a:p>
            <a:pPr marL="171450" indent="-171450">
              <a:buFontTx/>
              <a:buChar char="-"/>
            </a:pPr>
            <a:endParaRPr lang="fi-FI" dirty="0"/>
          </a:p>
          <a:p>
            <a:pPr marL="0" indent="0">
              <a:buFontTx/>
              <a:buNone/>
            </a:pPr>
            <a:r>
              <a:rPr lang="fi-FI" dirty="0"/>
              <a:t>Pelinvienti: kupataan ruutu pöytään, herttaa kurkolle ja ässälle ja kuppi. Valtilla pöytään ja herttakuppi. Kolme valttikierrosta joista viimeisele valtille heitetään käden ruutu.  Länsi on tunnustanut kaikkiin.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660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Lasketaan lännen jakauma:</a:t>
            </a:r>
          </a:p>
          <a:p>
            <a:endParaRPr lang="fi-FI" dirty="0"/>
          </a:p>
          <a:p>
            <a:r>
              <a:rPr lang="fi-FI" dirty="0"/>
              <a:t>Vähintään viisi ruutua </a:t>
            </a:r>
          </a:p>
          <a:p>
            <a:r>
              <a:rPr lang="fi-FI" dirty="0"/>
              <a:t>Tasan neljä herttaa</a:t>
            </a:r>
          </a:p>
          <a:p>
            <a:r>
              <a:rPr lang="fi-FI" dirty="0"/>
              <a:t>Tasan kolme pataa</a:t>
            </a:r>
          </a:p>
          <a:p>
            <a:r>
              <a:rPr lang="fi-FI" dirty="0"/>
              <a:t>= enintään singeli risti!!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3538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Lasketaan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330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Ruutumaskia ei kannata yrittää, koska pelinviejä tietää että se tarjoussarjan perusteella ei käy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490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Toinen nimitys: eliminaatio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165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Toinen nimitys: eliminaatio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450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Heitä menevä risti pois, herttarouva kasvaa toiselle ristisakaukselle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8302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9953-8526-4E96-896C-615439ECE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2FBB7-6862-4991-97E6-3FECEFCBD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E802-3B32-4C09-8643-05C38C0E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7D53F-F3BE-48E4-9F9D-748FD902E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8267E-B873-45A0-9C2E-371D70D8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4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CFAA-4AD6-4D12-94B8-8176A6830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6AD01-DF31-444F-B9DB-0591CCB10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9BDFC-AD03-415B-BD98-1621A27F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15623-5D8D-467B-B981-B5728805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3411-7CFA-4CF6-A306-25559FF8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36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2955D7-C28A-4DB6-81F6-CF7A0F480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37562-5F31-42DC-99B2-F9360ECB5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D52BB-7A1E-4855-9A81-D06A3E8C5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2CC37-3454-43CE-9C2D-9F461CBE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DACED-8B2B-4E0A-94A4-C96086D7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56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C8C5-FE5A-4518-A802-E2BB55754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B9CFE-88EE-4EB0-817C-15720F3DF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82D8-5830-47D1-9765-EBEFA77E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DA170-D507-473E-A1A9-649843D8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0D450-239C-4B7D-83D6-E162BA1E7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28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BDB58-4DE2-455C-9474-AFD6253F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537BA-90C5-40DF-8CFC-568E0914F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21202-EACA-4E3A-BDD5-74534D53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E359-2627-47EF-8F04-CE0383DD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F5642-1CAF-439A-A250-3551DD9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86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8479-33F1-49AB-9F9E-0D502DBC1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78A67-3986-49DD-B96F-00D1088B2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6D00B-F60D-4345-88BE-31B24787E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BB0DC-7BAE-4AC7-AB6A-7AFB52D7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ECB3B-2E04-436F-A03E-8EF942AF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CB31A-3504-409D-A49C-1E666BFF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85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6229-C209-4D62-BA3A-C72B8712F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0299B-1EA4-4B39-8151-63943C59B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E0569-9EEE-4EB5-94D9-8B7831C30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314F17-5846-40B6-B826-38FC0BB3B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A7040-D0B4-46A6-841D-5C3A95E19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7EBB6-8948-4DDF-829E-00EABC39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48080-D7B7-43D5-AFE5-9ED1AE74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D78455-11B1-4C63-A77C-F64B5E9C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65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11E9-48F1-4C1D-B5FD-674BF88D7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B3D01-4FDA-4C82-BEF0-157EF2CB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84E50-ECBE-452B-A928-B6D46416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18E1D-62B7-45DA-A101-F82DA921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674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BBF68-6AC4-4DB8-AB3A-A4FB8046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52F01E-6E72-4D70-9F20-E7182B5D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7039A-3EB4-4211-BF31-44DB0E68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12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2785-C650-442A-A4FC-C94427A09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AC10-6E37-4001-ABDE-3701F60C6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59DFD-6030-4006-B73E-9084C85B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F61C1-17F7-4C07-B426-A51250F6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F7528-917B-42B0-9BFC-DE098E63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CA3F6-1945-481F-927F-FD21B335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68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4353-C17C-4551-8F3B-32B477334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9DAD6C-C87D-4D04-AAEA-C67F0F294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95FAB-9EAE-4A41-A664-3E9A12964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87AB8-9C6E-4A19-BA1B-838C083F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A9991-FE7B-4A39-8AD9-0FD2D222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B56ED-C9D6-4DA4-8A84-F371A841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4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94D803-14FC-4692-BAD0-FE97F4167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0157D-94DC-44FD-9A0B-1126ECA19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CA361-93CD-4451-AC13-AAFE418AA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27BF-58EC-4F5F-93C7-7AF1DE2BC6A6}" type="datetimeFigureOut">
              <a:rPr lang="fi-FI" smtClean="0"/>
              <a:t>4.5.2021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26536-5145-442F-8B5F-23895955D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06CD7-83B4-4C5B-872B-B361E5D57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38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tammerbridge.fi/tieto/sbl/jatkokurssi_iltanen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960918-93E0-4137-BDBA-EE87186F1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303" y="1119116"/>
            <a:ext cx="7198810" cy="2213635"/>
          </a:xfrm>
          <a:prstGeom prst="rect">
            <a:avLst/>
          </a:prstGeom>
        </p:spPr>
      </p:pic>
      <p:sp>
        <p:nvSpPr>
          <p:cNvPr id="26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8B7F-0868-4319-9BF5-CF0CD130A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fi-FI" sz="8000" dirty="0"/>
              <a:t>Bridgen jatkokurssi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CE08-587D-46B3-8B1B-B49FB575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 fontScale="92500" lnSpcReduction="20000"/>
          </a:bodyPr>
          <a:lstStyle/>
          <a:p>
            <a:r>
              <a:rPr lang="fi-FI" sz="3200" dirty="0"/>
              <a:t>Oppitunti 7: Pelinvienti II</a:t>
            </a:r>
          </a:p>
          <a:p>
            <a:r>
              <a:rPr lang="fi-FI" sz="1600" dirty="0"/>
              <a:t>Pelinvientitekniikoita</a:t>
            </a:r>
          </a:p>
        </p:txBody>
      </p:sp>
    </p:spTree>
    <p:extLst>
      <p:ext uri="{BB962C8B-B14F-4D97-AF65-F5344CB8AC3E}">
        <p14:creationId xmlns:p14="http://schemas.microsoft.com/office/powerpoint/2010/main" val="3120140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1A48365-B48D-490D-A7DE-D85CC9AD2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693455" cy="1511306"/>
          </a:xfrm>
          <a:custGeom>
            <a:avLst/>
            <a:gdLst>
              <a:gd name="connsiteX0" fmla="*/ 2147981 w 6693455"/>
              <a:gd name="connsiteY0" fmla="*/ 0 h 1511306"/>
              <a:gd name="connsiteX1" fmla="*/ 6693455 w 6693455"/>
              <a:gd name="connsiteY1" fmla="*/ 0 h 1511306"/>
              <a:gd name="connsiteX2" fmla="*/ 5995838 w 6693455"/>
              <a:gd name="connsiteY2" fmla="*/ 1511301 h 1511306"/>
              <a:gd name="connsiteX3" fmla="*/ 2147982 w 6693455"/>
              <a:gd name="connsiteY3" fmla="*/ 1511301 h 1511306"/>
              <a:gd name="connsiteX4" fmla="*/ 2147982 w 6693455"/>
              <a:gd name="connsiteY4" fmla="*/ 1511304 h 1511306"/>
              <a:gd name="connsiteX5" fmla="*/ 680261 w 6693455"/>
              <a:gd name="connsiteY5" fmla="*/ 1511304 h 1511306"/>
              <a:gd name="connsiteX6" fmla="*/ 680261 w 6693455"/>
              <a:gd name="connsiteY6" fmla="*/ 1511306 h 1511306"/>
              <a:gd name="connsiteX7" fmla="*/ 0 w 6693455"/>
              <a:gd name="connsiteY7" fmla="*/ 1511306 h 1511306"/>
              <a:gd name="connsiteX8" fmla="*/ 0 w 6693455"/>
              <a:gd name="connsiteY8" fmla="*/ 2 h 1511306"/>
              <a:gd name="connsiteX9" fmla="*/ 680261 w 6693455"/>
              <a:gd name="connsiteY9" fmla="*/ 2 h 1511306"/>
              <a:gd name="connsiteX10" fmla="*/ 680261 w 6693455"/>
              <a:gd name="connsiteY10" fmla="*/ 2544 h 1511306"/>
              <a:gd name="connsiteX11" fmla="*/ 2147981 w 6693455"/>
              <a:gd name="connsiteY11" fmla="*/ 2544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93455" h="1511306">
                <a:moveTo>
                  <a:pt x="2147981" y="0"/>
                </a:moveTo>
                <a:lnTo>
                  <a:pt x="6693455" y="0"/>
                </a:lnTo>
                <a:lnTo>
                  <a:pt x="5995838" y="1511301"/>
                </a:lnTo>
                <a:lnTo>
                  <a:pt x="2147982" y="1511301"/>
                </a:lnTo>
                <a:lnTo>
                  <a:pt x="2147982" y="1511304"/>
                </a:lnTo>
                <a:lnTo>
                  <a:pt x="680261" y="1511304"/>
                </a:lnTo>
                <a:lnTo>
                  <a:pt x="680261" y="1511306"/>
                </a:lnTo>
                <a:lnTo>
                  <a:pt x="0" y="1511306"/>
                </a:lnTo>
                <a:lnTo>
                  <a:pt x="0" y="2"/>
                </a:lnTo>
                <a:lnTo>
                  <a:pt x="680261" y="2"/>
                </a:lnTo>
                <a:lnTo>
                  <a:pt x="680261" y="2544"/>
                </a:lnTo>
                <a:lnTo>
                  <a:pt x="2147981" y="2544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21F05AC-2996-48A9-9B40-1A0FC53D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0FBA80A0-73B2-4117-B7B0-5B460C899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95" y="2082753"/>
            <a:ext cx="3603171" cy="36396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fi-FI" sz="2000" dirty="0" err="1"/>
              <a:t>Kuppaa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yksi</a:t>
            </a:r>
            <a:r>
              <a:rPr lang="en-US" altLang="fi-FI" sz="2000" dirty="0"/>
              <a:t> </a:t>
            </a:r>
            <a:r>
              <a:rPr lang="en-US" altLang="fi-FI" sz="2000" dirty="0" err="1"/>
              <a:t>ruutu</a:t>
            </a:r>
            <a:r>
              <a:rPr lang="en-US" altLang="fi-FI" sz="2000" dirty="0"/>
              <a:t> </a:t>
            </a:r>
            <a:r>
              <a:rPr lang="en-US" altLang="fi-FI" sz="2000" dirty="0" err="1"/>
              <a:t>eliminoidaksesi</a:t>
            </a:r>
            <a:r>
              <a:rPr lang="en-US" altLang="fi-FI" sz="2000" dirty="0"/>
              <a:t> </a:t>
            </a:r>
            <a:r>
              <a:rPr lang="en-US" altLang="fi-FI" sz="2000" dirty="0" err="1"/>
              <a:t>muut</a:t>
            </a:r>
            <a:r>
              <a:rPr lang="en-US" altLang="fi-FI" sz="2000" dirty="0"/>
              <a:t> </a:t>
            </a:r>
            <a:r>
              <a:rPr lang="en-US" altLang="fi-FI" sz="2000" dirty="0" err="1"/>
              <a:t>värit</a:t>
            </a:r>
            <a:r>
              <a:rPr lang="en-US" altLang="fi-FI" sz="2000" dirty="0"/>
              <a:t>. </a:t>
            </a:r>
            <a:r>
              <a:rPr lang="en-US" altLang="fi-FI" sz="2000" dirty="0" err="1"/>
              <a:t>Poista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valtti</a:t>
            </a:r>
            <a:r>
              <a:rPr lang="en-US" altLang="fi-FI" sz="2000" dirty="0"/>
              <a:t>. On </a:t>
            </a:r>
            <a:r>
              <a:rPr lang="en-US" altLang="fi-FI" sz="2000" dirty="0" err="1"/>
              <a:t>tärkeää</a:t>
            </a:r>
            <a:r>
              <a:rPr lang="en-US" altLang="fi-FI" sz="2000" dirty="0"/>
              <a:t> </a:t>
            </a:r>
            <a:r>
              <a:rPr lang="en-US" altLang="fi-FI" sz="2000" dirty="0" err="1"/>
              <a:t>että</a:t>
            </a:r>
            <a:r>
              <a:rPr lang="en-US" altLang="fi-FI" sz="2000" dirty="0"/>
              <a:t> </a:t>
            </a:r>
            <a:r>
              <a:rPr lang="en-US" altLang="fi-FI" sz="2000" dirty="0" err="1"/>
              <a:t>kummassakin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kädessä</a:t>
            </a:r>
            <a:r>
              <a:rPr lang="en-US" altLang="fi-FI" sz="2000" dirty="0"/>
              <a:t> on </a:t>
            </a:r>
            <a:r>
              <a:rPr lang="en-US" altLang="fi-FI" sz="2000" dirty="0" err="1"/>
              <a:t>valtti</a:t>
            </a:r>
            <a:r>
              <a:rPr lang="en-US" altLang="fi-FI" sz="2000" dirty="0"/>
              <a:t> </a:t>
            </a:r>
            <a:r>
              <a:rPr lang="en-US" altLang="fi-FI" sz="2000" dirty="0" err="1"/>
              <a:t>jäljellä</a:t>
            </a:r>
            <a:r>
              <a:rPr lang="en-US" altLang="fi-FI" sz="2000" dirty="0"/>
              <a:t>.</a:t>
            </a: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fi-FI" sz="2000" dirty="0" err="1"/>
              <a:t>Kun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pelaat</a:t>
            </a:r>
            <a:r>
              <a:rPr lang="en-US" altLang="fi-FI" sz="2000" dirty="0"/>
              <a:t> iso </a:t>
            </a:r>
            <a:r>
              <a:rPr lang="en-US" altLang="fi-FI" sz="2000" dirty="0" err="1"/>
              <a:t>hertta</a:t>
            </a:r>
            <a:r>
              <a:rPr lang="en-US" altLang="fi-FI" sz="2000" dirty="0"/>
              <a:t>, iso </a:t>
            </a:r>
            <a:r>
              <a:rPr lang="en-US" altLang="fi-FI" sz="2000" dirty="0" err="1"/>
              <a:t>hertta</a:t>
            </a:r>
            <a:r>
              <a:rPr lang="en-US" altLang="fi-FI" sz="2000" dirty="0"/>
              <a:t>, </a:t>
            </a:r>
            <a:r>
              <a:rPr lang="en-US" altLang="fi-FI" sz="2000" dirty="0" err="1"/>
              <a:t>lisää</a:t>
            </a:r>
            <a:r>
              <a:rPr lang="en-US" altLang="fi-FI" sz="2000" dirty="0"/>
              <a:t> </a:t>
            </a:r>
            <a:r>
              <a:rPr lang="en-US" altLang="fi-FI" sz="2000" dirty="0" err="1"/>
              <a:t>herttaa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niin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kiinni</a:t>
            </a:r>
            <a:r>
              <a:rPr lang="en-US" altLang="fi-FI" sz="2000" dirty="0"/>
              <a:t> </a:t>
            </a:r>
            <a:r>
              <a:rPr lang="en-US" altLang="fi-FI" sz="2000" dirty="0" err="1"/>
              <a:t>oleva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vastustaja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joutuu</a:t>
            </a:r>
            <a:r>
              <a:rPr lang="en-US" altLang="fi-FI" sz="2000" dirty="0"/>
              <a:t> </a:t>
            </a:r>
            <a:r>
              <a:rPr lang="en-US" altLang="fi-FI" sz="2000" dirty="0" err="1"/>
              <a:t>antamaan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sinulle</a:t>
            </a:r>
            <a:r>
              <a:rPr lang="en-US" altLang="fi-FI" sz="2000" dirty="0"/>
              <a:t> </a:t>
            </a:r>
            <a:r>
              <a:rPr lang="en-US" altLang="fi-FI" sz="2000" dirty="0" err="1"/>
              <a:t>aina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tikin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huolimatta</a:t>
            </a:r>
            <a:r>
              <a:rPr lang="en-US" altLang="fi-FI" sz="2000" dirty="0"/>
              <a:t> </a:t>
            </a:r>
            <a:r>
              <a:rPr lang="en-US" altLang="fi-FI" sz="2000" dirty="0" err="1"/>
              <a:t>kumpi</a:t>
            </a:r>
            <a:r>
              <a:rPr lang="en-US" altLang="fi-FI" sz="2000" dirty="0"/>
              <a:t> </a:t>
            </a:r>
            <a:r>
              <a:rPr lang="en-US" altLang="fi-FI" sz="2000" dirty="0" err="1"/>
              <a:t>vastustaja</a:t>
            </a:r>
            <a:r>
              <a:rPr lang="en-US" altLang="fi-FI" sz="2000" dirty="0"/>
              <a:t> on </a:t>
            </a:r>
            <a:r>
              <a:rPr lang="en-US" altLang="fi-FI" sz="2000" dirty="0" err="1"/>
              <a:t>kiinni</a:t>
            </a:r>
            <a:r>
              <a:rPr lang="en-US" altLang="fi-FI" sz="2000" dirty="0"/>
              <a:t> tai </a:t>
            </a:r>
            <a:r>
              <a:rPr lang="en-US" altLang="fi-FI" sz="2000" dirty="0" err="1"/>
              <a:t>mitä</a:t>
            </a:r>
            <a:r>
              <a:rPr lang="en-US" altLang="fi-FI" sz="2000" dirty="0"/>
              <a:t> </a:t>
            </a:r>
            <a:r>
              <a:rPr lang="en-US" altLang="fi-FI" sz="2000" dirty="0" err="1"/>
              <a:t>hän</a:t>
            </a:r>
            <a:r>
              <a:rPr lang="en-US" altLang="fi-FI" sz="2000" dirty="0"/>
              <a:t> </a:t>
            </a:r>
            <a:r>
              <a:rPr lang="en-US" altLang="fi-FI" sz="2000" dirty="0" err="1"/>
              <a:t>kääntää</a:t>
            </a:r>
            <a:r>
              <a:rPr lang="en-US" altLang="fi-FI" sz="2000" dirty="0"/>
              <a:t>.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DCCB3E34-CCB7-4D45-A77E-83F12157F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1889" y="1338501"/>
            <a:ext cx="4533345" cy="48727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A8271120-C004-4B3B-9FDD-CA4BD421C9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4168" y="304640"/>
            <a:ext cx="5340605" cy="114617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altLang="fi-FI" sz="41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Eliminaatiolla</a:t>
            </a:r>
            <a:r>
              <a:rPr lang="en-US" altLang="fi-FI" sz="41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100% </a:t>
            </a:r>
            <a:r>
              <a:rPr lang="en-US" altLang="fi-FI" sz="41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kotipeli</a:t>
            </a:r>
            <a:endParaRPr lang="en-US" altLang="fi-FI" sz="41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7775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C6428-B59A-4439-87B4-87028593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menevälle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05C7EBC3-4672-4DAB-81C2-58661FAFA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BF962F-4C6F-461E-86F2-C43F56CC9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E94A4F7-38E4-45EA-8E2E-CE1B5766B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2D380F-84DE-405C-85DE-08768FC108D2}"/>
              </a:ext>
            </a:extLst>
          </p:cNvPr>
          <p:cNvSpPr txBox="1"/>
          <p:nvPr/>
        </p:nvSpPr>
        <p:spPr>
          <a:xfrm>
            <a:off x="430794" y="2173287"/>
            <a:ext cx="3603171" cy="36396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solidFill>
                  <a:srgbClr val="FFFFFF"/>
                </a:solidFill>
              </a:rPr>
              <a:t>Pelaat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Etelän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kädestä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neljää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herttaa</a:t>
            </a:r>
            <a:r>
              <a:rPr lang="en-US" sz="2000" dirty="0">
                <a:solidFill>
                  <a:srgbClr val="FFFFFF"/>
                </a:solidFill>
              </a:rPr>
              <a:t>. </a:t>
            </a:r>
            <a:r>
              <a:rPr lang="en-US" sz="2000" dirty="0" err="1">
                <a:solidFill>
                  <a:srgbClr val="FFFFFF"/>
                </a:solidFill>
              </a:rPr>
              <a:t>Länsi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lähtee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ruutukuninkaalla</a:t>
            </a:r>
            <a:r>
              <a:rPr lang="en-US" sz="2000" dirty="0">
                <a:solidFill>
                  <a:srgbClr val="FFFFFF"/>
                </a:solidFill>
              </a:rPr>
              <a:t>, </a:t>
            </a:r>
            <a:r>
              <a:rPr lang="en-US" sz="2000" dirty="0" err="1">
                <a:solidFill>
                  <a:srgbClr val="FFFFFF"/>
                </a:solidFill>
              </a:rPr>
              <a:t>jonka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itä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ottaa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yli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ässällä</a:t>
            </a:r>
            <a:r>
              <a:rPr lang="en-US" sz="2000" dirty="0">
                <a:solidFill>
                  <a:srgbClr val="FFFFFF"/>
                </a:solidFill>
              </a:rPr>
              <a:t> ja </a:t>
            </a:r>
            <a:r>
              <a:rPr lang="en-US" sz="2000" dirty="0" err="1">
                <a:solidFill>
                  <a:srgbClr val="FFFFFF"/>
                </a:solidFill>
              </a:rPr>
              <a:t>palauttaa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kahdeksikon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lännen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jätkälle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solidFill>
                  <a:srgbClr val="FFFFFF"/>
                </a:solidFill>
              </a:rPr>
              <a:t>Länsi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jatkaa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ruuturouvalla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FF"/>
                </a:solidFill>
              </a:rPr>
              <a:t>Montako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tikkiä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sinulla</a:t>
            </a:r>
            <a:r>
              <a:rPr lang="en-US" sz="2000" dirty="0">
                <a:solidFill>
                  <a:srgbClr val="FFFFFF"/>
                </a:solidFill>
              </a:rPr>
              <a:t> on?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FF"/>
                </a:solidFill>
              </a:rPr>
              <a:t>Miten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pelaat</a:t>
            </a:r>
            <a:r>
              <a:rPr lang="en-US" sz="2000" dirty="0">
                <a:solidFill>
                  <a:srgbClr val="FFFFFF"/>
                </a:solidFill>
              </a:rPr>
              <a:t>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940DD9-C9F8-4FDC-A13C-76CD879ED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050" y="1949383"/>
            <a:ext cx="4397433" cy="4744234"/>
          </a:xfrm>
          <a:custGeom>
            <a:avLst/>
            <a:gdLst/>
            <a:ahLst/>
            <a:cxnLst/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6579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C6428-B59A-4439-87B4-87028593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menevälle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05C7EBC3-4672-4DAB-81C2-58661FAFA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40BF962F-4C6F-461E-86F2-C43F56CC9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E94A4F7-38E4-45EA-8E2E-CE1B5766B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BBC23A-B4B1-4474-93BA-9EC91E69CC74}"/>
              </a:ext>
            </a:extLst>
          </p:cNvPr>
          <p:cNvSpPr txBox="1"/>
          <p:nvPr/>
        </p:nvSpPr>
        <p:spPr>
          <a:xfrm>
            <a:off x="838200" y="2173288"/>
            <a:ext cx="3603171" cy="36396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>
                <a:solidFill>
                  <a:srgbClr val="FFFFFF"/>
                </a:solidFill>
              </a:rPr>
              <a:t>Pohjoinen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lähtee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neljää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pataa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vastaan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pienellä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hertalla</a:t>
            </a:r>
            <a:r>
              <a:rPr lang="en-US" sz="2000" dirty="0">
                <a:solidFill>
                  <a:srgbClr val="FFFFFF"/>
                </a:solidFill>
              </a:rPr>
              <a:t>. </a:t>
            </a:r>
            <a:r>
              <a:rPr lang="en-US" sz="2000" dirty="0" err="1">
                <a:solidFill>
                  <a:srgbClr val="FFFFFF"/>
                </a:solidFill>
              </a:rPr>
              <a:t>Etelä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ottaa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ässän</a:t>
            </a:r>
            <a:r>
              <a:rPr lang="en-US" sz="2000" dirty="0">
                <a:solidFill>
                  <a:srgbClr val="FFFFFF"/>
                </a:solidFill>
              </a:rPr>
              <a:t> ja </a:t>
            </a:r>
            <a:r>
              <a:rPr lang="en-US" sz="2000" dirty="0" err="1">
                <a:solidFill>
                  <a:srgbClr val="FFFFFF"/>
                </a:solidFill>
              </a:rPr>
              <a:t>palauttaa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herttaa</a:t>
            </a:r>
            <a:r>
              <a:rPr lang="en-US" sz="2000" dirty="0">
                <a:solidFill>
                  <a:srgbClr val="FFFFFF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FFFFFF"/>
                </a:solidFill>
              </a:rPr>
              <a:t>Miten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menevä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menevälle</a:t>
            </a:r>
            <a:r>
              <a:rPr lang="en-US" sz="2000" dirty="0">
                <a:solidFill>
                  <a:srgbClr val="FFFFFF"/>
                </a:solidFill>
              </a:rPr>
              <a:t> –</a:t>
            </a:r>
            <a:r>
              <a:rPr lang="en-US" sz="2000" dirty="0" err="1">
                <a:solidFill>
                  <a:srgbClr val="FFFFFF"/>
                </a:solidFill>
              </a:rPr>
              <a:t>tekniikka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voi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auttaa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sinua</a:t>
            </a:r>
            <a:r>
              <a:rPr lang="en-US" sz="2000" dirty="0">
                <a:solidFill>
                  <a:srgbClr val="FFFFFF"/>
                </a:solidFill>
              </a:rPr>
              <a:t>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5478A0C-9191-4F3E-9396-990CA5468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9257" y="1793631"/>
            <a:ext cx="4341246" cy="4961425"/>
          </a:xfrm>
          <a:custGeom>
            <a:avLst/>
            <a:gdLst/>
            <a:ahLst/>
            <a:cxnLst/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5718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C6428-B59A-4439-87B4-87028593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340605" cy="11461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</a:t>
            </a:r>
            <a:r>
              <a:rPr lang="en-US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menevälle</a:t>
            </a: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5C7EBC3-4672-4DAB-81C2-58661FAFA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0BF962F-4C6F-461E-86F2-C43F56CC9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E94A4F7-38E4-45EA-8E2E-CE1B5766B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BBC23A-B4B1-4474-93BA-9EC91E69CC74}"/>
              </a:ext>
            </a:extLst>
          </p:cNvPr>
          <p:cNvSpPr txBox="1"/>
          <p:nvPr/>
        </p:nvSpPr>
        <p:spPr>
          <a:xfrm>
            <a:off x="838200" y="2173288"/>
            <a:ext cx="3603171" cy="36396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Länsi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tarjonnut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herttaa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ja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lähtee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etelän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4S -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peliin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pelaamalla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herttakuninkaan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ja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herttaässsän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Mitä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uhkia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näet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“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menevä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menevälle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auttaa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sinua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CF5E35-CB67-411F-BF68-99C1851298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4626" y="1756518"/>
            <a:ext cx="4064923" cy="5035651"/>
          </a:xfrm>
          <a:custGeom>
            <a:avLst/>
            <a:gdLst/>
            <a:ahLst/>
            <a:cxnLst/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75154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FBB9F-3AB1-45C5-940E-4B11C6BA0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9" y="365760"/>
            <a:ext cx="9912072" cy="1188404"/>
          </a:xfrm>
        </p:spPr>
        <p:txBody>
          <a:bodyPr>
            <a:normAutofit/>
          </a:bodyPr>
          <a:lstStyle/>
          <a:p>
            <a:r>
              <a:rPr lang="fi-FI" dirty="0"/>
              <a:t>Lopuksi... Vinkkejä parempaan peliin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0670" y="2"/>
            <a:ext cx="1191330" cy="1511301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3986" y="1690688"/>
            <a:ext cx="3668014" cy="5167312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0688"/>
            <a:ext cx="10753320" cy="5167312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D6DEF-F4AD-451C-AC16-D1882BF9B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174358"/>
            <a:ext cx="7731642" cy="4045467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Ole hyvä partneri.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Laskeminen, laskeminen, laskeminen!!!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Lue bridgekirjoja ja –lehtiä ja kysele neuvoja kokeneemmilta pelaajilta.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Käy aina jaot läpi kilpailun jälkeen yhdessä partnerin kanssa. Onko paikkoja joita pitäisi sopia jatkoa varten? Missä löytyy parannettavaa?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Älä näytä vastustajille korttejasi.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Älä koskaan ota korttia kädestäsi ennen kuin edellinen käsi on pelannut.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Keskity pelitilanteeseen ja pelaajien reaktioihin.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Pelaa huolellisesti, vaikka se tarkoittaisi pelaamista hitaammin.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Älä pelaa vaistolla. 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1700" dirty="0">
                <a:solidFill>
                  <a:schemeClr val="bg1"/>
                </a:solidFill>
              </a:rPr>
              <a:t>Ole hyvä ja eettinen vastustaja, mutta pidä puolesi.</a:t>
            </a:r>
          </a:p>
        </p:txBody>
      </p:sp>
    </p:spTree>
    <p:extLst>
      <p:ext uri="{BB962C8B-B14F-4D97-AF65-F5344CB8AC3E}">
        <p14:creationId xmlns:p14="http://schemas.microsoft.com/office/powerpoint/2010/main" val="310488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40484-3C68-4D27-9764-2B0F62F6F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700" b="1"/>
              <a:t>Lähteitä ja lukusuosituksia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6AF10-844E-4FE4-A11B-C52F571F9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619" y="640263"/>
            <a:ext cx="6817259" cy="5254510"/>
          </a:xfrm>
        </p:spPr>
        <p:txBody>
          <a:bodyPr anchor="ctr">
            <a:normAutofit/>
          </a:bodyPr>
          <a:lstStyle/>
          <a:p>
            <a:r>
              <a:rPr lang="fi-FI" sz="2200" dirty="0">
                <a:solidFill>
                  <a:schemeClr val="bg1"/>
                </a:solidFill>
                <a:hlinkClick r:id="rId2"/>
              </a:rPr>
              <a:t>Raimo Iltanen: Bridgen jatkokurssi (1984)</a:t>
            </a:r>
            <a:endParaRPr lang="fi-FI" sz="2200" dirty="0">
              <a:solidFill>
                <a:schemeClr val="bg1"/>
              </a:solidFill>
            </a:endParaRPr>
          </a:p>
          <a:p>
            <a:r>
              <a:rPr lang="fi-FI" sz="2200" dirty="0">
                <a:solidFill>
                  <a:schemeClr val="bg1"/>
                </a:solidFill>
              </a:rPr>
              <a:t>Jeff Rubens: The Secret of Winning Bridge (1969)</a:t>
            </a:r>
          </a:p>
          <a:p>
            <a:r>
              <a:rPr lang="fi-FI" sz="2200" dirty="0">
                <a:solidFill>
                  <a:schemeClr val="bg1"/>
                </a:solidFill>
              </a:rPr>
              <a:t>Ron Klinger et al.: Understanding the Contested Auction (2001)</a:t>
            </a:r>
          </a:p>
          <a:p>
            <a:r>
              <a:rPr lang="fi-FI" sz="2200" dirty="0">
                <a:solidFill>
                  <a:schemeClr val="bg1"/>
                </a:solidFill>
              </a:rPr>
              <a:t>Hugh Kelsey: Killing Defense at Bridge (2001)</a:t>
            </a:r>
          </a:p>
          <a:p>
            <a:r>
              <a:rPr lang="fi-FI" sz="2200" dirty="0">
                <a:solidFill>
                  <a:schemeClr val="bg1"/>
                </a:solidFill>
              </a:rPr>
              <a:t>Pottage &amp; Smith: Golden Rules of Defence (2000)</a:t>
            </a:r>
          </a:p>
          <a:p>
            <a:r>
              <a:rPr lang="fi-FI" sz="2200" dirty="0">
                <a:solidFill>
                  <a:schemeClr val="bg1"/>
                </a:solidFill>
              </a:rPr>
              <a:t>Louis H Watson: </a:t>
            </a:r>
            <a:r>
              <a:rPr lang="en-US" sz="2200" dirty="0">
                <a:solidFill>
                  <a:schemeClr val="bg1"/>
                </a:solidFill>
              </a:rPr>
              <a:t>The Play of the Hand at Bridge (1959)</a:t>
            </a:r>
          </a:p>
          <a:p>
            <a:r>
              <a:rPr lang="en-US" sz="2200" dirty="0">
                <a:solidFill>
                  <a:schemeClr val="bg1"/>
                </a:solidFill>
              </a:rPr>
              <a:t>Bird &amp; Hoffman: Inspired </a:t>
            </a:r>
            <a:r>
              <a:rPr lang="en-US" sz="2200" dirty="0" err="1">
                <a:solidFill>
                  <a:schemeClr val="bg1"/>
                </a:solidFill>
              </a:rPr>
              <a:t>Cardplay</a:t>
            </a:r>
            <a:r>
              <a:rPr lang="en-US" sz="2200" dirty="0">
                <a:solidFill>
                  <a:schemeClr val="bg1"/>
                </a:solidFill>
              </a:rPr>
              <a:t> (2003)</a:t>
            </a:r>
          </a:p>
          <a:p>
            <a:r>
              <a:rPr lang="en-US" sz="2200" dirty="0">
                <a:solidFill>
                  <a:schemeClr val="bg1"/>
                </a:solidFill>
              </a:rPr>
              <a:t>Hugh Kelsey: Bridge Odds for Practical Players (2001)</a:t>
            </a:r>
          </a:p>
        </p:txBody>
      </p:sp>
    </p:spTree>
    <p:extLst>
      <p:ext uri="{BB962C8B-B14F-4D97-AF65-F5344CB8AC3E}">
        <p14:creationId xmlns:p14="http://schemas.microsoft.com/office/powerpoint/2010/main" val="1825517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7BB5E-6E6F-4485-B7C0-A849936F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Laske, laske ja laske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2D04E-8502-408A-AF83-692BBF430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107" y="1795753"/>
            <a:ext cx="9998447" cy="493776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i-FI" sz="2400" i="1" dirty="0"/>
              <a:t>- Ehkä haluat nauttia pelaamisesta, ja laskeminen tuntuu turhan työläältä. Se on aivan hyväksyttävää, mutta silloin et voi odottaa hyviä tuloksia. </a:t>
            </a:r>
            <a:r>
              <a:rPr lang="fi-FI" sz="2400" dirty="0"/>
              <a:t>*</a:t>
            </a:r>
          </a:p>
          <a:p>
            <a:r>
              <a:rPr lang="fi-FI" sz="2400" dirty="0"/>
              <a:t>Kaikki edistyneemmät pelinvientitekniikat vaativat pelinviejältä kykyä: </a:t>
            </a:r>
          </a:p>
          <a:p>
            <a:pPr lvl="1"/>
            <a:r>
              <a:rPr lang="fi-FI" dirty="0"/>
              <a:t>Laskea pelatut kortit kaikista neljästä väristä koko pelin ajan</a:t>
            </a:r>
          </a:p>
          <a:p>
            <a:pPr lvl="1"/>
            <a:r>
              <a:rPr lang="fi-FI" dirty="0"/>
              <a:t>Hahmottaa jäljellä olevien korttien jakauma puolustajien välillä perustuen</a:t>
            </a:r>
          </a:p>
          <a:p>
            <a:pPr lvl="2"/>
            <a:r>
              <a:rPr lang="fi-FI" sz="1900" dirty="0"/>
              <a:t>Pelaamisen aikana saatuun informaatioon mm. lähtökortista, sakauksista ja merkinannoista sekä värien pituuksista</a:t>
            </a:r>
          </a:p>
          <a:p>
            <a:pPr lvl="2"/>
            <a:r>
              <a:rPr lang="fi-FI" sz="1900" dirty="0"/>
              <a:t>Tarjouksiin (tehtyihin tai tekemättömiin)</a:t>
            </a:r>
          </a:p>
          <a:p>
            <a:pPr lvl="2"/>
            <a:r>
              <a:rPr lang="fi-FI" sz="1900" dirty="0"/>
              <a:t>Jakautuneiden kuvien periaatteeseen</a:t>
            </a:r>
          </a:p>
          <a:p>
            <a:pPr lvl="2"/>
            <a:r>
              <a:rPr lang="fi-FI" sz="1900" dirty="0"/>
              <a:t>Vapaiden paikkojen periaatteeseen</a:t>
            </a:r>
          </a:p>
          <a:p>
            <a:r>
              <a:rPr lang="fi-FI" sz="2400" dirty="0"/>
              <a:t>Helpoimmin hahmotettavia käsiä ensi alkuun ovat mm.:</a:t>
            </a:r>
          </a:p>
          <a:p>
            <a:pPr lvl="1"/>
            <a:r>
              <a:rPr lang="fi-FI" sz="1800" dirty="0"/>
              <a:t>Estokädet (voima ja sen sijainti, tarjotun värin pituus)</a:t>
            </a:r>
          </a:p>
          <a:p>
            <a:pPr lvl="1"/>
            <a:r>
              <a:rPr lang="fi-FI" sz="1800" dirty="0"/>
              <a:t>Sangikädet (rajoitettu voima, tasainen jakauma)</a:t>
            </a:r>
          </a:p>
          <a:p>
            <a:pPr lvl="1"/>
            <a:r>
              <a:rPr lang="fi-FI" sz="1800" dirty="0"/>
              <a:t>Jakaumaa tarjouksella näyttäneet kädet (Michael’s / UNT)</a:t>
            </a:r>
          </a:p>
          <a:p>
            <a:pPr lvl="2"/>
            <a:endParaRPr lang="fi-FI" sz="2400" dirty="0"/>
          </a:p>
          <a:p>
            <a:pPr lvl="2"/>
            <a:endParaRPr lang="fi-FI" sz="2400" dirty="0"/>
          </a:p>
          <a:p>
            <a:endParaRPr lang="fi-FI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15C053-B760-48D1-8FD7-2C3D38CFEF53}"/>
              </a:ext>
            </a:extLst>
          </p:cNvPr>
          <p:cNvSpPr txBox="1"/>
          <p:nvPr/>
        </p:nvSpPr>
        <p:spPr>
          <a:xfrm>
            <a:off x="8404167" y="6425736"/>
            <a:ext cx="37074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dirty="0"/>
              <a:t>*) Bird &amp; Hoffman: Inspired Cardplay (2003, 72)</a:t>
            </a:r>
          </a:p>
        </p:txBody>
      </p:sp>
    </p:spTree>
    <p:extLst>
      <p:ext uri="{BB962C8B-B14F-4D97-AF65-F5344CB8AC3E}">
        <p14:creationId xmlns:p14="http://schemas.microsoft.com/office/powerpoint/2010/main" val="287094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DCF2B49-DD5A-4A01-BE71-63D681665AD6}"/>
              </a:ext>
            </a:extLst>
          </p:cNvPr>
          <p:cNvSpPr/>
          <p:nvPr/>
        </p:nvSpPr>
        <p:spPr>
          <a:xfrm>
            <a:off x="0" y="83127"/>
            <a:ext cx="12192000" cy="113269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375F76-39B2-4FAD-86E7-FEE5BDD7966E}"/>
              </a:ext>
            </a:extLst>
          </p:cNvPr>
          <p:cNvSpPr/>
          <p:nvPr/>
        </p:nvSpPr>
        <p:spPr>
          <a:xfrm>
            <a:off x="5428210" y="2804408"/>
            <a:ext cx="866195" cy="75645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112535-BBA1-40D7-9A2A-391F2FCC599E}"/>
              </a:ext>
            </a:extLst>
          </p:cNvPr>
          <p:cNvGrpSpPr/>
          <p:nvPr/>
        </p:nvGrpSpPr>
        <p:grpSpPr>
          <a:xfrm>
            <a:off x="2755798" y="1326536"/>
            <a:ext cx="8670530" cy="5186476"/>
            <a:chOff x="2755798" y="1326536"/>
            <a:chExt cx="8670530" cy="51864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E7CCB5B-0B43-4200-AC17-1E51A7552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3617" y="1326536"/>
              <a:ext cx="3287308" cy="355523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7AEB729-15E0-416B-A9EE-6D128BFAF205}"/>
                </a:ext>
              </a:extLst>
            </p:cNvPr>
            <p:cNvSpPr txBox="1"/>
            <p:nvPr/>
          </p:nvSpPr>
          <p:spPr>
            <a:xfrm>
              <a:off x="2755798" y="5035684"/>
              <a:ext cx="339948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/>
                <a:t>SOUTH     WEST 	NORTH	EAST</a:t>
              </a:r>
            </a:p>
            <a:p>
              <a:r>
                <a:rPr lang="fi-FI" dirty="0"/>
                <a:t>   1♠ 	  2♦	   4♦	PAS</a:t>
              </a:r>
            </a:p>
            <a:p>
              <a:r>
                <a:rPr lang="fi-FI" dirty="0"/>
                <a:t>   5♣	 PAS	   5♥	PAS</a:t>
              </a:r>
            </a:p>
            <a:p>
              <a:r>
                <a:rPr lang="fi-FI" dirty="0"/>
                <a:t>   6♣	 PAS	   6♦	PAS</a:t>
              </a:r>
            </a:p>
            <a:p>
              <a:r>
                <a:rPr lang="fi-FI" dirty="0"/>
                <a:t>   7♠ 	 PAS	  PAS	PAS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E0F8F7-1E93-407E-B23E-04E6218D7A8C}"/>
                </a:ext>
              </a:extLst>
            </p:cNvPr>
            <p:cNvSpPr txBox="1"/>
            <p:nvPr/>
          </p:nvSpPr>
          <p:spPr>
            <a:xfrm>
              <a:off x="7905403" y="2545204"/>
              <a:ext cx="3520925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/>
                <a:t>1. Mitä päätelmiä voit tehdä tarjoussarjasta?</a:t>
              </a:r>
            </a:p>
            <a:p>
              <a:endParaRPr lang="fi-FI" dirty="0"/>
            </a:p>
            <a:p>
              <a:r>
                <a:rPr lang="fi-FI" dirty="0"/>
                <a:t>2. Mitä uhkia tunnistat?</a:t>
              </a:r>
            </a:p>
            <a:p>
              <a:endParaRPr lang="fi-FI" dirty="0"/>
            </a:p>
            <a:p>
              <a:r>
                <a:rPr lang="fi-FI" dirty="0"/>
                <a:t>3. Miten lähtisit selvittämään puolustajien jakaumaa?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6C938E5B-5FDE-425E-B42E-EFDB1762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207" y="65808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Tiedon hankkiminen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792B51-0D31-42B6-8E6B-A4D7994688D7}"/>
              </a:ext>
            </a:extLst>
          </p:cNvPr>
          <p:cNvGrpSpPr/>
          <p:nvPr/>
        </p:nvGrpSpPr>
        <p:grpSpPr>
          <a:xfrm>
            <a:off x="2876204" y="2804408"/>
            <a:ext cx="997528" cy="786691"/>
            <a:chOff x="4297679" y="2760156"/>
            <a:chExt cx="1097943" cy="930696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08CC78F-A3EC-48CA-8074-B4DAF8558AC5}"/>
                </a:ext>
              </a:extLst>
            </p:cNvPr>
            <p:cNvSpPr/>
            <p:nvPr/>
          </p:nvSpPr>
          <p:spPr>
            <a:xfrm>
              <a:off x="4297679" y="2760156"/>
              <a:ext cx="1097943" cy="9306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00827AD-56BD-436A-94AD-6445808970A4}"/>
                </a:ext>
              </a:extLst>
            </p:cNvPr>
            <p:cNvSpPr/>
            <p:nvPr/>
          </p:nvSpPr>
          <p:spPr>
            <a:xfrm>
              <a:off x="4608444" y="2981833"/>
              <a:ext cx="4764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A♦</a:t>
              </a:r>
            </a:p>
          </p:txBody>
        </p:sp>
      </p:grp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43249D3-19EE-4B33-AA45-32E6EFB7856A}"/>
              </a:ext>
            </a:extLst>
          </p:cNvPr>
          <p:cNvSpPr/>
          <p:nvPr/>
        </p:nvSpPr>
        <p:spPr>
          <a:xfrm>
            <a:off x="5252876" y="2804407"/>
            <a:ext cx="997528" cy="786691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77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DCF2B49-DD5A-4A01-BE71-63D681665AD6}"/>
              </a:ext>
            </a:extLst>
          </p:cNvPr>
          <p:cNvSpPr/>
          <p:nvPr/>
        </p:nvSpPr>
        <p:spPr>
          <a:xfrm>
            <a:off x="0" y="83127"/>
            <a:ext cx="12192000" cy="113269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375F76-39B2-4FAD-86E7-FEE5BDD7966E}"/>
              </a:ext>
            </a:extLst>
          </p:cNvPr>
          <p:cNvSpPr/>
          <p:nvPr/>
        </p:nvSpPr>
        <p:spPr>
          <a:xfrm>
            <a:off x="5428210" y="2804408"/>
            <a:ext cx="866195" cy="75645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112535-BBA1-40D7-9A2A-391F2FCC599E}"/>
              </a:ext>
            </a:extLst>
          </p:cNvPr>
          <p:cNvGrpSpPr/>
          <p:nvPr/>
        </p:nvGrpSpPr>
        <p:grpSpPr>
          <a:xfrm>
            <a:off x="2755798" y="1326536"/>
            <a:ext cx="3595127" cy="5186476"/>
            <a:chOff x="2755798" y="1326536"/>
            <a:chExt cx="3595127" cy="51864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E7CCB5B-0B43-4200-AC17-1E51A7552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3617" y="1326536"/>
              <a:ext cx="3287308" cy="355523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7AEB729-15E0-416B-A9EE-6D128BFAF205}"/>
                </a:ext>
              </a:extLst>
            </p:cNvPr>
            <p:cNvSpPr txBox="1"/>
            <p:nvPr/>
          </p:nvSpPr>
          <p:spPr>
            <a:xfrm>
              <a:off x="2755798" y="5035684"/>
              <a:ext cx="339948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/>
                <a:t>SOUTH     WEST 	NORTH	EAST</a:t>
              </a:r>
            </a:p>
            <a:p>
              <a:r>
                <a:rPr lang="fi-FI" dirty="0"/>
                <a:t>   1♠ 	  2♦	   4♦	PAS</a:t>
              </a:r>
            </a:p>
            <a:p>
              <a:r>
                <a:rPr lang="fi-FI" dirty="0"/>
                <a:t>   5♣	 PAS	   5♥	PAS</a:t>
              </a:r>
            </a:p>
            <a:p>
              <a:r>
                <a:rPr lang="fi-FI" dirty="0"/>
                <a:t>   6♣	 PAS	   6♦	PAS</a:t>
              </a:r>
            </a:p>
            <a:p>
              <a:r>
                <a:rPr lang="fi-FI" dirty="0"/>
                <a:t>   7♠ 	 PAS	  PAS	PAS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6C938E5B-5FDE-425E-B42E-EFDB1762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207" y="65808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Tiedon hankkiminen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E11EE37-1377-4E71-9FFE-745821983183}"/>
              </a:ext>
            </a:extLst>
          </p:cNvPr>
          <p:cNvGrpSpPr/>
          <p:nvPr/>
        </p:nvGrpSpPr>
        <p:grpSpPr>
          <a:xfrm>
            <a:off x="4022441" y="1597200"/>
            <a:ext cx="7648047" cy="4461827"/>
            <a:chOff x="4022441" y="1597200"/>
            <a:chExt cx="7648047" cy="4461827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68F4E0A-8055-43DD-AD37-D6582598068D}"/>
                </a:ext>
              </a:extLst>
            </p:cNvPr>
            <p:cNvGrpSpPr/>
            <p:nvPr/>
          </p:nvGrpSpPr>
          <p:grpSpPr>
            <a:xfrm>
              <a:off x="4022441" y="1597200"/>
              <a:ext cx="866195" cy="2879328"/>
              <a:chOff x="4022441" y="1597200"/>
              <a:chExt cx="866195" cy="2879328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0979943B-C5E0-40E9-987A-F98C76F6DF3C}"/>
                  </a:ext>
                </a:extLst>
              </p:cNvPr>
              <p:cNvSpPr/>
              <p:nvPr/>
            </p:nvSpPr>
            <p:spPr>
              <a:xfrm>
                <a:off x="4022441" y="1851833"/>
                <a:ext cx="866195" cy="32201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8460D05D-EF80-4C07-A2B2-E888450D0777}"/>
                  </a:ext>
                </a:extLst>
              </p:cNvPr>
              <p:cNvSpPr/>
              <p:nvPr/>
            </p:nvSpPr>
            <p:spPr>
              <a:xfrm>
                <a:off x="4347556" y="1597200"/>
                <a:ext cx="382386" cy="254633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4B164609-C9BB-40DB-AB3D-EEC94A1EF35A}"/>
                  </a:ext>
                </a:extLst>
              </p:cNvPr>
              <p:cNvSpPr/>
              <p:nvPr/>
            </p:nvSpPr>
            <p:spPr>
              <a:xfrm>
                <a:off x="4022442" y="3935369"/>
                <a:ext cx="715814" cy="38724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EF346A2F-94CE-4F04-876D-4545B57E2672}"/>
                  </a:ext>
                </a:extLst>
              </p:cNvPr>
              <p:cNvSpPr/>
              <p:nvPr/>
            </p:nvSpPr>
            <p:spPr>
              <a:xfrm>
                <a:off x="4339243" y="4322618"/>
                <a:ext cx="351402" cy="15391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5C81E4-B927-4D58-9C5E-D5B25CFC69FA}"/>
                </a:ext>
              </a:extLst>
            </p:cNvPr>
            <p:cNvSpPr txBox="1"/>
            <p:nvPr/>
          </p:nvSpPr>
          <p:spPr>
            <a:xfrm>
              <a:off x="7933433" y="1811710"/>
              <a:ext cx="3737055" cy="424731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fi-FI" dirty="0"/>
            </a:p>
            <a:p>
              <a:r>
                <a:rPr lang="fi-FI" b="1" dirty="0"/>
                <a:t>Pelinvienti</a:t>
              </a:r>
            </a:p>
            <a:p>
              <a:endParaRPr lang="fi-FI" dirty="0"/>
            </a:p>
            <a:p>
              <a:r>
                <a:rPr lang="fi-FI" dirty="0"/>
                <a:t>Kupataan ruutu pöytään, herttaa kurkolle ja ässälle ja kuppi. Valtilla pöytään ja herttakuppi. </a:t>
              </a:r>
            </a:p>
            <a:p>
              <a:endParaRPr lang="fi-FI" dirty="0"/>
            </a:p>
            <a:p>
              <a:r>
                <a:rPr lang="fi-FI" dirty="0"/>
                <a:t>Vielä kaksi valttikierrosta, joista viimeiselle valtille heitetään käden ruutu.  Länsi on tunnustanut kaikkiin. Itä on tunnustanut ensimmäiseen valttikierrokseen.</a:t>
              </a:r>
            </a:p>
            <a:p>
              <a:endParaRPr lang="fi-FI" dirty="0"/>
            </a:p>
            <a:p>
              <a:endParaRPr lang="fi-FI" dirty="0"/>
            </a:p>
            <a:p>
              <a:endParaRPr lang="fi-FI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792B51-0D31-42B6-8E6B-A4D7994688D7}"/>
              </a:ext>
            </a:extLst>
          </p:cNvPr>
          <p:cNvGrpSpPr/>
          <p:nvPr/>
        </p:nvGrpSpPr>
        <p:grpSpPr>
          <a:xfrm>
            <a:off x="2876204" y="2804408"/>
            <a:ext cx="997528" cy="786691"/>
            <a:chOff x="4297679" y="2760156"/>
            <a:chExt cx="1097943" cy="930696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08CC78F-A3EC-48CA-8074-B4DAF8558AC5}"/>
                </a:ext>
              </a:extLst>
            </p:cNvPr>
            <p:cNvSpPr/>
            <p:nvPr/>
          </p:nvSpPr>
          <p:spPr>
            <a:xfrm>
              <a:off x="4297679" y="2760156"/>
              <a:ext cx="1097943" cy="9306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00827AD-56BD-436A-94AD-6445808970A4}"/>
                </a:ext>
              </a:extLst>
            </p:cNvPr>
            <p:cNvSpPr/>
            <p:nvPr/>
          </p:nvSpPr>
          <p:spPr>
            <a:xfrm>
              <a:off x="4608444" y="2981833"/>
              <a:ext cx="4764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A♦</a:t>
              </a:r>
            </a:p>
          </p:txBody>
        </p:sp>
      </p:grp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43249D3-19EE-4B33-AA45-32E6EFB7856A}"/>
              </a:ext>
            </a:extLst>
          </p:cNvPr>
          <p:cNvSpPr/>
          <p:nvPr/>
        </p:nvSpPr>
        <p:spPr>
          <a:xfrm>
            <a:off x="5252876" y="2804407"/>
            <a:ext cx="997528" cy="786691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71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DCF2B49-DD5A-4A01-BE71-63D681665AD6}"/>
              </a:ext>
            </a:extLst>
          </p:cNvPr>
          <p:cNvSpPr/>
          <p:nvPr/>
        </p:nvSpPr>
        <p:spPr>
          <a:xfrm>
            <a:off x="0" y="83127"/>
            <a:ext cx="12192000" cy="113269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C375F76-39B2-4FAD-86E7-FEE5BDD7966E}"/>
              </a:ext>
            </a:extLst>
          </p:cNvPr>
          <p:cNvSpPr/>
          <p:nvPr/>
        </p:nvSpPr>
        <p:spPr>
          <a:xfrm>
            <a:off x="5428210" y="2804408"/>
            <a:ext cx="866195" cy="756458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D112535-BBA1-40D7-9A2A-391F2FCC599E}"/>
              </a:ext>
            </a:extLst>
          </p:cNvPr>
          <p:cNvGrpSpPr/>
          <p:nvPr/>
        </p:nvGrpSpPr>
        <p:grpSpPr>
          <a:xfrm>
            <a:off x="2755798" y="1326536"/>
            <a:ext cx="3595127" cy="5186476"/>
            <a:chOff x="2755798" y="1326536"/>
            <a:chExt cx="3595127" cy="51864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E7CCB5B-0B43-4200-AC17-1E51A7552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63617" y="1326536"/>
              <a:ext cx="3287308" cy="355523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7AEB729-15E0-416B-A9EE-6D128BFAF205}"/>
                </a:ext>
              </a:extLst>
            </p:cNvPr>
            <p:cNvSpPr txBox="1"/>
            <p:nvPr/>
          </p:nvSpPr>
          <p:spPr>
            <a:xfrm>
              <a:off x="2755798" y="5035684"/>
              <a:ext cx="339948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/>
                <a:t>SOUTH     WEST 	NORTH	EAST</a:t>
              </a:r>
            </a:p>
            <a:p>
              <a:r>
                <a:rPr lang="fi-FI" dirty="0"/>
                <a:t>   1♠ 	  2♦	   4♦	PAS</a:t>
              </a:r>
            </a:p>
            <a:p>
              <a:r>
                <a:rPr lang="fi-FI" dirty="0"/>
                <a:t>   5♣	 PAS	   5♥	PAS</a:t>
              </a:r>
            </a:p>
            <a:p>
              <a:r>
                <a:rPr lang="fi-FI" dirty="0"/>
                <a:t>   6♣	 PAS	   6♦	PAS</a:t>
              </a:r>
            </a:p>
            <a:p>
              <a:r>
                <a:rPr lang="fi-FI" dirty="0"/>
                <a:t>   7♠ 	 PAS	  PAS	PAS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6C938E5B-5FDE-425E-B42E-EFDB1762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207" y="65808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Koko jako</a:t>
            </a:r>
          </a:p>
        </p:txBody>
      </p:sp>
    </p:spTree>
    <p:extLst>
      <p:ext uri="{BB962C8B-B14F-4D97-AF65-F5344CB8AC3E}">
        <p14:creationId xmlns:p14="http://schemas.microsoft.com/office/powerpoint/2010/main" val="169900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2B4B-9F2C-49D7-99EB-9E6B1408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Kiinni-istutus, eli ”impeetti”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4FB3-9669-4CA3-85A9-2ED4DB5E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1803862"/>
            <a:ext cx="9367204" cy="4414058"/>
          </a:xfrm>
        </p:spPr>
        <p:txBody>
          <a:bodyPr anchor="t">
            <a:normAutofit/>
          </a:bodyPr>
          <a:lstStyle/>
          <a:p>
            <a:r>
              <a:rPr lang="fi-FI" sz="2400" dirty="0"/>
              <a:t>Luodaan loppupelissä tilanne, jossa vastustajalla kiinni joutuessaan ei ole muuta mahdollisuutta kuin antaa pelinviejälle tikki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1A7C1F6-0F9D-41B9-A9E2-0A1168EE07D8}"/>
              </a:ext>
            </a:extLst>
          </p:cNvPr>
          <p:cNvGrpSpPr/>
          <p:nvPr/>
        </p:nvGrpSpPr>
        <p:grpSpPr>
          <a:xfrm>
            <a:off x="4207900" y="2611054"/>
            <a:ext cx="3776200" cy="4123112"/>
            <a:chOff x="4667250" y="3046095"/>
            <a:chExt cx="2857500" cy="317182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0A090C0-F63F-4312-9A67-7339C3FCC0F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67250" y="3046095"/>
              <a:ext cx="2857500" cy="3171825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617D531-C7C6-4810-8088-781F5D874310}"/>
                </a:ext>
              </a:extLst>
            </p:cNvPr>
            <p:cNvSpPr txBox="1"/>
            <p:nvPr/>
          </p:nvSpPr>
          <p:spPr>
            <a:xfrm>
              <a:off x="4707802" y="3295461"/>
              <a:ext cx="516048" cy="4164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fi-FI" dirty="0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BE30600-3B72-488E-8B9A-623F564BBF30}"/>
              </a:ext>
            </a:extLst>
          </p:cNvPr>
          <p:cNvSpPr txBox="1"/>
          <p:nvPr/>
        </p:nvSpPr>
        <p:spPr>
          <a:xfrm>
            <a:off x="481930" y="4301836"/>
            <a:ext cx="2857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Länsi oli avannut 2♦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9D81E7-F28C-4E69-8F4B-469AA2FFC85B}"/>
              </a:ext>
            </a:extLst>
          </p:cNvPr>
          <p:cNvSpPr txBox="1"/>
          <p:nvPr/>
        </p:nvSpPr>
        <p:spPr>
          <a:xfrm>
            <a:off x="330531" y="5830074"/>
            <a:ext cx="41896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Pelinviejä pelasi muut värit pohjaan jolloin lännelle jäi vain ruutua.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6B3287-CC4A-4F95-94DA-7BDE7572080F}"/>
              </a:ext>
            </a:extLst>
          </p:cNvPr>
          <p:cNvSpPr txBox="1"/>
          <p:nvPr/>
        </p:nvSpPr>
        <p:spPr>
          <a:xfrm>
            <a:off x="8141763" y="4010891"/>
            <a:ext cx="37424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Kolmen kortin lopputilanteessa pelinviejä pelaa </a:t>
            </a:r>
            <a:r>
              <a:rPr lang="fi-FI" sz="2000" u="sng" dirty="0"/>
              <a:t>pienen kortin </a:t>
            </a:r>
            <a:r>
              <a:rPr lang="fi-FI" sz="2000" dirty="0"/>
              <a:t>kädestään jättäen lännen kääntämään AQ –haarukkaan.</a:t>
            </a:r>
          </a:p>
        </p:txBody>
      </p:sp>
    </p:spTree>
    <p:extLst>
      <p:ext uri="{BB962C8B-B14F-4D97-AF65-F5344CB8AC3E}">
        <p14:creationId xmlns:p14="http://schemas.microsoft.com/office/powerpoint/2010/main" val="3605069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2B4B-9F2C-49D7-99EB-9E6B1408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Kiinni-istutus, eli ”impeetti”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4FB3-9669-4CA3-85A9-2ED4DB5E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8795" y="2476361"/>
            <a:ext cx="4850939" cy="1905277"/>
          </a:xfrm>
        </p:spPr>
        <p:txBody>
          <a:bodyPr anchor="t">
            <a:normAutofit/>
          </a:bodyPr>
          <a:lstStyle/>
          <a:p>
            <a:r>
              <a:rPr lang="fi-FI" sz="2400" dirty="0"/>
              <a:t>Kiinni-istutus edellyttää, että puolustajalta joka lyödään kiinni on ensin </a:t>
            </a:r>
            <a:r>
              <a:rPr lang="fi-FI" sz="2400" i="1" dirty="0"/>
              <a:t>eliminoitu</a:t>
            </a:r>
            <a:r>
              <a:rPr lang="fi-FI" sz="2400" dirty="0"/>
              <a:t> turvalliset vaihtehdot päästä ulos korteistaan</a:t>
            </a: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30CC89-3495-4572-8C28-CC5451043BCE}"/>
              </a:ext>
            </a:extLst>
          </p:cNvPr>
          <p:cNvSpPr txBox="1"/>
          <p:nvPr/>
        </p:nvSpPr>
        <p:spPr>
          <a:xfrm>
            <a:off x="1288795" y="5832137"/>
            <a:ext cx="4924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Idän 2♣ -tarjous lupaa vähintään viisi korttia molemmissa yläväreissä. Sinulla on 11 tikkiä, ja tiedät nyt kaikkien herttojen olevan idällä.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8C1ADC6-7F76-48DB-8164-2638513F52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8452" y="1763078"/>
            <a:ext cx="4354959" cy="502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98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62B4B-9F2C-49D7-99EB-9E6B1408B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fi-FI" b="1" dirty="0"/>
              <a:t>Kiinni-istutus, eli ”impeetti”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8E8ADF5-F83D-4ACD-8991-F9D1CD6CD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333" y="1985193"/>
            <a:ext cx="4166141" cy="406647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D6EB39A-02C9-4F75-BA62-70D30846B4D1}"/>
              </a:ext>
            </a:extLst>
          </p:cNvPr>
          <p:cNvSpPr txBox="1"/>
          <p:nvPr/>
        </p:nvSpPr>
        <p:spPr>
          <a:xfrm>
            <a:off x="7991192" y="2625148"/>
            <a:ext cx="40740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 viiden kortin lopputilanteessa pelaat ruutuässän, ei idällä ole hyviä sakausvaihtoehtoja.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Jos hän luopuu hertasta, pelaat vain herttaa ja pöydästä pieni – saat herttatikin pitkällä hertalla.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Jos hän luopuu padasta, otat patakuninkaan ja lyöt hertalla kiinni kääntämään kuninkaan alta.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DB2C87-C146-498F-BC88-2F7EA367D896}"/>
              </a:ext>
            </a:extLst>
          </p:cNvPr>
          <p:cNvSpPr txBox="1"/>
          <p:nvPr/>
        </p:nvSpPr>
        <p:spPr>
          <a:xfrm>
            <a:off x="3100648" y="6106282"/>
            <a:ext cx="2635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/>
              <a:t>PELINVIEJÄ</a:t>
            </a:r>
          </a:p>
        </p:txBody>
      </p:sp>
    </p:spTree>
    <p:extLst>
      <p:ext uri="{BB962C8B-B14F-4D97-AF65-F5344CB8AC3E}">
        <p14:creationId xmlns:p14="http://schemas.microsoft.com/office/powerpoint/2010/main" val="10186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3">
            <a:extLst>
              <a:ext uri="{FF2B5EF4-FFF2-40B4-BE49-F238E27FC236}">
                <a16:creationId xmlns:a16="http://schemas.microsoft.com/office/drawing/2014/main" id="{179F7551-E956-43CB-8F36-268A5DA44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8" name="Freeform: Shape 75">
            <a:extLst>
              <a:ext uri="{FF2B5EF4-FFF2-40B4-BE49-F238E27FC236}">
                <a16:creationId xmlns:a16="http://schemas.microsoft.com/office/drawing/2014/main" id="{41A48365-B48D-490D-A7DE-D85CC9AD2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693455" cy="1511306"/>
          </a:xfrm>
          <a:custGeom>
            <a:avLst/>
            <a:gdLst>
              <a:gd name="connsiteX0" fmla="*/ 2147981 w 6693455"/>
              <a:gd name="connsiteY0" fmla="*/ 0 h 1511306"/>
              <a:gd name="connsiteX1" fmla="*/ 6693455 w 6693455"/>
              <a:gd name="connsiteY1" fmla="*/ 0 h 1511306"/>
              <a:gd name="connsiteX2" fmla="*/ 5995838 w 6693455"/>
              <a:gd name="connsiteY2" fmla="*/ 1511301 h 1511306"/>
              <a:gd name="connsiteX3" fmla="*/ 2147982 w 6693455"/>
              <a:gd name="connsiteY3" fmla="*/ 1511301 h 1511306"/>
              <a:gd name="connsiteX4" fmla="*/ 2147982 w 6693455"/>
              <a:gd name="connsiteY4" fmla="*/ 1511304 h 1511306"/>
              <a:gd name="connsiteX5" fmla="*/ 680261 w 6693455"/>
              <a:gd name="connsiteY5" fmla="*/ 1511304 h 1511306"/>
              <a:gd name="connsiteX6" fmla="*/ 680261 w 6693455"/>
              <a:gd name="connsiteY6" fmla="*/ 1511306 h 1511306"/>
              <a:gd name="connsiteX7" fmla="*/ 0 w 6693455"/>
              <a:gd name="connsiteY7" fmla="*/ 1511306 h 1511306"/>
              <a:gd name="connsiteX8" fmla="*/ 0 w 6693455"/>
              <a:gd name="connsiteY8" fmla="*/ 2 h 1511306"/>
              <a:gd name="connsiteX9" fmla="*/ 680261 w 6693455"/>
              <a:gd name="connsiteY9" fmla="*/ 2 h 1511306"/>
              <a:gd name="connsiteX10" fmla="*/ 680261 w 6693455"/>
              <a:gd name="connsiteY10" fmla="*/ 2544 h 1511306"/>
              <a:gd name="connsiteX11" fmla="*/ 2147981 w 6693455"/>
              <a:gd name="connsiteY11" fmla="*/ 2544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93455" h="1511306">
                <a:moveTo>
                  <a:pt x="2147981" y="0"/>
                </a:moveTo>
                <a:lnTo>
                  <a:pt x="6693455" y="0"/>
                </a:lnTo>
                <a:lnTo>
                  <a:pt x="5995838" y="1511301"/>
                </a:lnTo>
                <a:lnTo>
                  <a:pt x="2147982" y="1511301"/>
                </a:lnTo>
                <a:lnTo>
                  <a:pt x="2147982" y="1511304"/>
                </a:lnTo>
                <a:lnTo>
                  <a:pt x="680261" y="1511304"/>
                </a:lnTo>
                <a:lnTo>
                  <a:pt x="680261" y="1511306"/>
                </a:lnTo>
                <a:lnTo>
                  <a:pt x="0" y="1511306"/>
                </a:lnTo>
                <a:lnTo>
                  <a:pt x="0" y="2"/>
                </a:lnTo>
                <a:lnTo>
                  <a:pt x="680261" y="2"/>
                </a:lnTo>
                <a:lnTo>
                  <a:pt x="680261" y="2544"/>
                </a:lnTo>
                <a:lnTo>
                  <a:pt x="2147981" y="2544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0E439AC8-E4AE-4BA0-A2FF-1D9DBB93C2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4168" y="304640"/>
            <a:ext cx="5340605" cy="114617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altLang="fi-FI" sz="41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Eliminaatiolla</a:t>
            </a:r>
            <a:r>
              <a:rPr lang="en-US" altLang="fi-FI" sz="41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100% </a:t>
            </a:r>
            <a:r>
              <a:rPr lang="en-US" altLang="fi-FI" sz="41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kotipeli</a:t>
            </a:r>
            <a:endParaRPr lang="en-US" altLang="fi-FI" sz="41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521F05AC-2996-48A9-9B40-1A0FC53D7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5931454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5E783862-3B1C-46D8-BC1E-273C2DD71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173288"/>
            <a:ext cx="3603171" cy="36396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fi-FI" sz="2000"/>
              <a:t>6S/N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fi-FI" sz="2000"/>
              <a:t>Ruutukolmonen lähtöön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fi-FI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fi-FI" sz="2000"/>
              <a:t>Valtti istuu 3-1</a:t>
            </a:r>
          </a:p>
        </p:txBody>
      </p:sp>
      <p:pic>
        <p:nvPicPr>
          <p:cNvPr id="40964" name="Picture 4">
            <a:extLst>
              <a:ext uri="{FF2B5EF4-FFF2-40B4-BE49-F238E27FC236}">
                <a16:creationId xmlns:a16="http://schemas.microsoft.com/office/drawing/2014/main" id="{9C0C3B84-9233-40DA-9A71-1EADC66B9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7229" y="1450816"/>
            <a:ext cx="4869571" cy="50823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1066</Words>
  <Application>Microsoft Office PowerPoint</Application>
  <PresentationFormat>Widescreen</PresentationFormat>
  <Paragraphs>157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Bridgen jatkokurssi</vt:lpstr>
      <vt:lpstr>Laske, laske ja laske</vt:lpstr>
      <vt:lpstr>Tiedon hankkiminen</vt:lpstr>
      <vt:lpstr>Tiedon hankkiminen</vt:lpstr>
      <vt:lpstr>Koko jako</vt:lpstr>
      <vt:lpstr>Kiinni-istutus, eli ”impeetti”</vt:lpstr>
      <vt:lpstr>Kiinni-istutus, eli ”impeetti”</vt:lpstr>
      <vt:lpstr>Kiinni-istutus, eli ”impeetti”</vt:lpstr>
      <vt:lpstr>Eliminaatiolla 100% kotipeli</vt:lpstr>
      <vt:lpstr>Eliminaatiolla 100% kotipeli</vt:lpstr>
      <vt:lpstr>Menevä menevälle</vt:lpstr>
      <vt:lpstr>Menevä menevälle</vt:lpstr>
      <vt:lpstr>Menevä menevälle</vt:lpstr>
      <vt:lpstr>Lopuksi... Vinkkejä parempaan peliin</vt:lpstr>
      <vt:lpstr>Lähteitä ja lukusuosituksia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Bridgen jatkokurssi</dc:title>
  <dc:creator>Jonna Kaminen</dc:creator>
  <cp:lastModifiedBy>Kaminen, Jonna</cp:lastModifiedBy>
  <cp:revision>5</cp:revision>
  <dcterms:created xsi:type="dcterms:W3CDTF">2021-03-07T18:29:24Z</dcterms:created>
  <dcterms:modified xsi:type="dcterms:W3CDTF">2021-05-04T16:40:05Z</dcterms:modified>
</cp:coreProperties>
</file>