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3" r:id="rId4"/>
    <p:sldId id="273" r:id="rId5"/>
    <p:sldId id="264" r:id="rId6"/>
    <p:sldId id="265" r:id="rId7"/>
    <p:sldId id="266" r:id="rId8"/>
    <p:sldId id="270" r:id="rId9"/>
    <p:sldId id="271" r:id="rId10"/>
    <p:sldId id="272" r:id="rId11"/>
    <p:sldId id="268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D18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88568" autoAdjust="0"/>
  </p:normalViewPr>
  <p:slideViewPr>
    <p:cSldViewPr snapToGrid="0">
      <p:cViewPr varScale="1">
        <p:scale>
          <a:sx n="115" d="100"/>
          <a:sy n="115" d="100"/>
        </p:scale>
        <p:origin x="49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659BA-42B2-4D04-9AAF-6B9379D99D0F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AD805-0325-4C88-A842-C1D2FE84CE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80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7692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Ajatellaan että olet avannut 1 risti ja vasemmalta passataan. Tällöin kyseisellä puolustajalla varmasti ei ole 10+ pistettä ja viiden kortin kohtuullista ruutu- hertta tai pataväriä. Mikäli myöhemmin paljastuu, että hänellä on pisteitä, niin varmasti hänellä on tasainen käsi ja toisaalta mikäli on vähintään 5 kortin kohtuullinen väri, niin ei taas voida olettaa että hänellä on pisteitä 9 enempää. </a:t>
            </a:r>
          </a:p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Mikäli puolustaja on tarjonnut väliin vaikkapa yhden ruudun, niin hänellä tuskin on 5 korttia yläväriä sivussa, vaan max 4.</a:t>
            </a:r>
          </a:p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Mikäli tippuu kuva aikaisessa vaiheessa/ vinositsi selviää </a:t>
            </a:r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uudelleenarviointi.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10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000" dirty="0"/>
              <a:t>Tieto vastustajien arvokorteista, tarjouksista, merkinannoista jne. KAIKKI vaikuttavat todennäköisyyksiin ja pelitapoihin. Tässä esitetyt todennäköisyydet ovat puhtaita, täysin ilman ulkopuolista tietoa olevia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979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ever, 9 never (poikkeus mikäli puuttuu QJxx ja ekaan kierrokseen tippuu kuva tms.).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307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9953-8526-4E96-896C-615439ECE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2FBB7-6862-4991-97E6-3FECEFCBD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E802-3B32-4C09-8643-05C38C0E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7D53F-F3BE-48E4-9F9D-748FD902E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8267E-B873-45A0-9C2E-371D70D8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4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CFAA-4AD6-4D12-94B8-8176A6830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6AD01-DF31-444F-B9DB-0591CCB10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9BDFC-AD03-415B-BD98-1621A27F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15623-5D8D-467B-B981-B5728805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3411-7CFA-4CF6-A306-25559FF8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36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2955D7-C28A-4DB6-81F6-CF7A0F480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37562-5F31-42DC-99B2-F9360ECB5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D52BB-7A1E-4855-9A81-D06A3E8C5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2CC37-3454-43CE-9C2D-9F461CBE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DACED-8B2B-4E0A-94A4-C96086D7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56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C8C5-FE5A-4518-A802-E2BB55754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B9CFE-88EE-4EB0-817C-15720F3DF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82D8-5830-47D1-9765-EBEFA77E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DA170-D507-473E-A1A9-649843D8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0D450-239C-4B7D-83D6-E162BA1E7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28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BDB58-4DE2-455C-9474-AFD6253F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537BA-90C5-40DF-8CFC-568E0914F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21202-EACA-4E3A-BDD5-74534D53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E359-2627-47EF-8F04-CE0383DD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F5642-1CAF-439A-A250-3551DD9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86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8479-33F1-49AB-9F9E-0D502DBC1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78A67-3986-49DD-B96F-00D1088B2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6D00B-F60D-4345-88BE-31B24787E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BB0DC-7BAE-4AC7-AB6A-7AFB52D7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ECB3B-2E04-436F-A03E-8EF942AF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CB31A-3504-409D-A49C-1E666BFF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85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6229-C209-4D62-BA3A-C72B8712F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0299B-1EA4-4B39-8151-63943C59B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E0569-9EEE-4EB5-94D9-8B7831C30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314F17-5846-40B6-B826-38FC0BB3B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A7040-D0B4-46A6-841D-5C3A95E19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7EBB6-8948-4DDF-829E-00EABC39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48080-D7B7-43D5-AFE5-9ED1AE74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D78455-11B1-4C63-A77C-F64B5E9C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65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11E9-48F1-4C1D-B5FD-674BF88D7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B3D01-4FDA-4C82-BEF0-157EF2CB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84E50-ECBE-452B-A928-B6D46416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18E1D-62B7-45DA-A101-F82DA921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674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BBF68-6AC4-4DB8-AB3A-A4FB8046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52F01E-6E72-4D70-9F20-E7182B5D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7039A-3EB4-4211-BF31-44DB0E68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12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2785-C650-442A-A4FC-C94427A09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AC10-6E37-4001-ABDE-3701F60C6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59DFD-6030-4006-B73E-9084C85B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F61C1-17F7-4C07-B426-A51250F6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F7528-917B-42B0-9BFC-DE098E63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CA3F6-1945-481F-927F-FD21B335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68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4353-C17C-4551-8F3B-32B477334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9DAD6C-C87D-4D04-AAEA-C67F0F294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95FAB-9EAE-4A41-A664-3E9A12964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87AB8-9C6E-4A19-BA1B-838C083F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A9991-FE7B-4A39-8AD9-0FD2D222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B56ED-C9D6-4DA4-8A84-F371A841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4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94D803-14FC-4692-BAD0-FE97F4167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0157D-94DC-44FD-9A0B-1126ECA19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CA361-93CD-4451-AC13-AAFE418AA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27BF-58EC-4F5F-93C7-7AF1DE2BC6A6}" type="datetimeFigureOut">
              <a:rPr lang="fi-FI" smtClean="0"/>
              <a:t>7.3.2021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26536-5145-442F-8B5F-23895955D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06CD7-83B4-4C5B-872B-B361E5D57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38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960918-93E0-4137-BDBA-EE87186F1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303" y="1119116"/>
            <a:ext cx="7198810" cy="2213635"/>
          </a:xfrm>
          <a:prstGeom prst="rect">
            <a:avLst/>
          </a:prstGeom>
        </p:spPr>
      </p:pic>
      <p:sp>
        <p:nvSpPr>
          <p:cNvPr id="26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8B7F-0868-4319-9BF5-CF0CD130A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fi-FI" sz="8000" dirty="0"/>
              <a:t>Bridgen jatkokurssi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CE08-587D-46B3-8B1B-B49FB575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 fontScale="92500" lnSpcReduction="20000"/>
          </a:bodyPr>
          <a:lstStyle/>
          <a:p>
            <a:r>
              <a:rPr lang="fi-FI" sz="3200" dirty="0"/>
              <a:t>Oppitunti 6: Pelinvienti I</a:t>
            </a:r>
          </a:p>
          <a:p>
            <a:r>
              <a:rPr lang="fi-FI" sz="1600" dirty="0"/>
              <a:t>Suunnitelmia ja värinkäsittelyitä</a:t>
            </a:r>
          </a:p>
        </p:txBody>
      </p:sp>
    </p:spTree>
    <p:extLst>
      <p:ext uri="{BB962C8B-B14F-4D97-AF65-F5344CB8AC3E}">
        <p14:creationId xmlns:p14="http://schemas.microsoft.com/office/powerpoint/2010/main" val="3120140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Tarvitset 5 tikkiä väristä, miten pelaat?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668019" y="4027204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J, 9, x, x, x, x, x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15EC3E-4833-4B3E-BFC8-CC0BA865CBD7}"/>
              </a:ext>
            </a:extLst>
          </p:cNvPr>
          <p:cNvGrpSpPr/>
          <p:nvPr/>
        </p:nvGrpSpPr>
        <p:grpSpPr>
          <a:xfrm>
            <a:off x="2062689" y="2912881"/>
            <a:ext cx="2304317" cy="1032238"/>
            <a:chOff x="4308765" y="2106672"/>
            <a:chExt cx="1787235" cy="103223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2E52F5-50E6-4B9D-9563-908B0BA71771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3B6E0D6-311C-49D8-AE5D-BB49BEB2DEF7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K Q 10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7514099" y="2900361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K x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Q 10 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C6ECCDB-256A-4A82-B84A-677C9E421A1F}"/>
              </a:ext>
            </a:extLst>
          </p:cNvPr>
          <p:cNvSpPr txBox="1"/>
          <p:nvPr/>
        </p:nvSpPr>
        <p:spPr>
          <a:xfrm>
            <a:off x="7514099" y="4031048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J, x, x, x, x, 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331637-15AA-416C-9AE2-15300C6FFFA5}"/>
              </a:ext>
            </a:extLst>
          </p:cNvPr>
          <p:cNvSpPr txBox="1"/>
          <p:nvPr/>
        </p:nvSpPr>
        <p:spPr>
          <a:xfrm>
            <a:off x="1755617" y="4643920"/>
            <a:ext cx="32405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Pelaa pieni kympille.</a:t>
            </a:r>
          </a:p>
          <a:p>
            <a:endParaRPr lang="fi-FI" dirty="0"/>
          </a:p>
          <a:p>
            <a:r>
              <a:rPr lang="fi-FI" dirty="0"/>
              <a:t>Jos sinulla olisi myös 9, niin silloin latvasta pelaaminen on piirun verran parempi.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D9546E-9183-40F2-9EB3-23634E8B0971}"/>
              </a:ext>
            </a:extLst>
          </p:cNvPr>
          <p:cNvSpPr txBox="1"/>
          <p:nvPr/>
        </p:nvSpPr>
        <p:spPr>
          <a:xfrm>
            <a:off x="7514099" y="4643920"/>
            <a:ext cx="32405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Pieni kympille on huomattavasti parempi kuin pelata kolme isoa korttia.</a:t>
            </a:r>
          </a:p>
        </p:txBody>
      </p:sp>
    </p:spTree>
    <p:extLst>
      <p:ext uri="{BB962C8B-B14F-4D97-AF65-F5344CB8AC3E}">
        <p14:creationId xmlns:p14="http://schemas.microsoft.com/office/powerpoint/2010/main" val="72869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Loppukoe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4492984" y="3340321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Q, 10, x, x, 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0C9070-77EC-4F9D-8FC4-8D94E77373C0}"/>
              </a:ext>
            </a:extLst>
          </p:cNvPr>
          <p:cNvSpPr txBox="1"/>
          <p:nvPr/>
        </p:nvSpPr>
        <p:spPr>
          <a:xfrm>
            <a:off x="3983297" y="4043464"/>
            <a:ext cx="49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100% tapa saada väristä aina kolme tikkiä?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4492984" y="2180118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J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9 x x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7759C5C-EC7A-47BD-8495-CDF6F268BD45}"/>
              </a:ext>
            </a:extLst>
          </p:cNvPr>
          <p:cNvSpPr txBox="1"/>
          <p:nvPr/>
        </p:nvSpPr>
        <p:spPr>
          <a:xfrm>
            <a:off x="2852928" y="5010912"/>
            <a:ext cx="7790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Oikea vastaus</a:t>
            </a:r>
          </a:p>
          <a:p>
            <a:endParaRPr lang="fi-FI" dirty="0"/>
          </a:p>
          <a:p>
            <a:r>
              <a:rPr lang="fi-FI" dirty="0"/>
              <a:t>Pelaa ässä ja pieni kortti kohti K 9 -yhdistelmää. Peitä väliin tullut kortti.</a:t>
            </a:r>
          </a:p>
          <a:p>
            <a:r>
              <a:rPr lang="fi-FI" dirty="0"/>
              <a:t>Mikäli pelaaja ei tunnusta, ota kuningas ja pelaa pieni kohti jätkää.</a:t>
            </a:r>
          </a:p>
        </p:txBody>
      </p:sp>
    </p:spTree>
    <p:extLst>
      <p:ext uri="{BB962C8B-B14F-4D97-AF65-F5344CB8AC3E}">
        <p14:creationId xmlns:p14="http://schemas.microsoft.com/office/powerpoint/2010/main" val="94325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CF496-44EC-4E4E-9DBC-6DA8B632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/>
              <a:t>Pelinvientisuunnitelma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3CA26-79FF-44BB-AE31-E2F6C4CCC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fi-FI" sz="1900" b="1" dirty="0"/>
              <a:t>Ennen kuin pelaat pöydästä ensimmäiseen tikkiin...</a:t>
            </a:r>
          </a:p>
          <a:p>
            <a:endParaRPr lang="fi-FI" sz="1900" dirty="0"/>
          </a:p>
          <a:p>
            <a:r>
              <a:rPr lang="fi-FI" sz="1900" dirty="0"/>
              <a:t>Laske tikit</a:t>
            </a:r>
          </a:p>
          <a:p>
            <a:r>
              <a:rPr lang="fi-FI" sz="1900" dirty="0"/>
              <a:t>Tee pelinvientisuunnitelma ja mieti valmiiksi entryt käsien välillä, pelaa käsi mielessäsi</a:t>
            </a:r>
          </a:p>
          <a:p>
            <a:r>
              <a:rPr lang="fi-FI" sz="1900" dirty="0"/>
              <a:t>Kertaa mielessäsi tarjoussarja – mitä avainkortteja kummallakin vastustajalla voi olla?</a:t>
            </a:r>
          </a:p>
          <a:p>
            <a:pPr lvl="1"/>
            <a:r>
              <a:rPr lang="fi-FI" sz="1900" dirty="0"/>
              <a:t>Onko tarjottu jotain tai olisiko vastustaja voinut tarjota jotain mutta ei tehnyt niin?</a:t>
            </a:r>
          </a:p>
          <a:p>
            <a:r>
              <a:rPr lang="fi-FI" sz="1900" dirty="0"/>
              <a:t>Kysy vastustajilta tarjouksista tai lähtökortista – mitä voit päätellä?</a:t>
            </a:r>
          </a:p>
          <a:p>
            <a:pPr lvl="1"/>
            <a:r>
              <a:rPr lang="fi-FI" sz="1500" dirty="0"/>
              <a:t>Tärkeä kysymys: Mitä </a:t>
            </a:r>
            <a:r>
              <a:rPr lang="fi-FI" sz="1500" b="1" dirty="0"/>
              <a:t>EI </a:t>
            </a:r>
            <a:r>
              <a:rPr lang="fi-FI" sz="1500" dirty="0"/>
              <a:t>tarjottu</a:t>
            </a:r>
          </a:p>
          <a:p>
            <a:r>
              <a:rPr lang="fi-FI" sz="1900" dirty="0"/>
              <a:t>Millainen sitoumuksesi on muihin verrattuna?</a:t>
            </a:r>
          </a:p>
          <a:p>
            <a:pPr lvl="1"/>
            <a:r>
              <a:rPr lang="fi-FI" sz="1900" dirty="0"/>
              <a:t>Hyvässä sitoumuksessa ja joukkuekilpailussa seiftisti</a:t>
            </a:r>
          </a:p>
          <a:p>
            <a:pPr lvl="1"/>
            <a:r>
              <a:rPr lang="fi-FI" sz="1900" dirty="0"/>
              <a:t>Jos olet parikisassa 3NT:ssä ja näet että teillä on tarjouskelpoisessa ylävärifitissä 10 tikkiä, sinun on mahdollisesti otettava riskejä saadaksesi sangipeliisi 10 tikkiä.</a:t>
            </a:r>
          </a:p>
          <a:p>
            <a:endParaRPr lang="fi-FI" sz="1900" dirty="0"/>
          </a:p>
        </p:txBody>
      </p:sp>
    </p:spTree>
    <p:extLst>
      <p:ext uri="{BB962C8B-B14F-4D97-AF65-F5344CB8AC3E}">
        <p14:creationId xmlns:p14="http://schemas.microsoft.com/office/powerpoint/2010/main" val="360745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B6F9-6B6F-4CA2-BD28-2CD0774C0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/>
              <a:t>Vä(ä)rinkäsittely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A68EC50-BE2D-413F-93B8-44BC1BCC1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fi-FI" sz="2200"/>
              <a:t>On olemassa oikeita ja vääriä tapoja pelata väri, riippuen montako tikkiä väristä pitää saada.</a:t>
            </a:r>
          </a:p>
          <a:p>
            <a:r>
              <a:rPr lang="fi-FI" sz="2200"/>
              <a:t>Pelinvientisuunnitelma on edellytys onnistumiselle, koska menestyäkseen pelinviejän on:</a:t>
            </a:r>
          </a:p>
          <a:p>
            <a:pPr marL="0" indent="0">
              <a:buNone/>
            </a:pPr>
            <a:r>
              <a:rPr lang="fi-FI" sz="2200"/>
              <a:t>	a) tiedettävä montaako tikkiä hänen täytyy yrittää ja</a:t>
            </a:r>
          </a:p>
          <a:p>
            <a:pPr marL="0" indent="0">
              <a:buNone/>
            </a:pPr>
            <a:r>
              <a:rPr lang="fi-FI" sz="2200"/>
              <a:t>	b) tunnettava oikea värinkäsittelytapa kuhunkin yhdistelmään</a:t>
            </a:r>
          </a:p>
          <a:p>
            <a:r>
              <a:rPr lang="fi-FI" altLang="fi-FI" sz="2200"/>
              <a:t>Tasajakaumien todennäköisyydet (ilman muuta informaatiota):</a:t>
            </a:r>
          </a:p>
          <a:p>
            <a:pPr lvl="1">
              <a:buFontTx/>
              <a:buChar char="•"/>
            </a:pPr>
            <a:r>
              <a:rPr lang="fi-FI" altLang="fi-FI" sz="2200"/>
              <a:t>5 korttia puuttuu väristä: 3-2 = 67,8%</a:t>
            </a:r>
          </a:p>
          <a:p>
            <a:pPr lvl="1">
              <a:buFontTx/>
              <a:buChar char="•"/>
            </a:pPr>
            <a:r>
              <a:rPr lang="fi-FI" altLang="fi-FI" sz="2200"/>
              <a:t>6 korttia puuttuu väristä: 3-3 = 35,5%</a:t>
            </a:r>
          </a:p>
          <a:p>
            <a:pPr lvl="1">
              <a:buFontTx/>
              <a:buChar char="•"/>
            </a:pPr>
            <a:r>
              <a:rPr lang="fi-FI" altLang="fi-FI" sz="2200"/>
              <a:t>7 korttia puuttuu väristä: 4-3 = 62,2%</a:t>
            </a:r>
          </a:p>
          <a:p>
            <a:pPr marL="0" indent="0">
              <a:buNone/>
            </a:pPr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63075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9A677-71DD-498D-A83F-2B75AA912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i-FI" b="1" dirty="0"/>
              <a:t>Pelitapaan vaikuttaa montako tikkiä tarvitset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5DA938-30F9-4392-BF03-F1D2BA214A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5172" y="2360220"/>
            <a:ext cx="4001699" cy="17543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477412-1A0A-4A15-98CC-B7F75C638A51}"/>
              </a:ext>
            </a:extLst>
          </p:cNvPr>
          <p:cNvSpPr txBox="1"/>
          <p:nvPr/>
        </p:nvSpPr>
        <p:spPr>
          <a:xfrm>
            <a:off x="1510798" y="4876413"/>
            <a:ext cx="32151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Jos sitoumuksesi on 7 pataa...</a:t>
            </a:r>
          </a:p>
          <a:p>
            <a:endParaRPr lang="fi-FI" dirty="0"/>
          </a:p>
          <a:p>
            <a:r>
              <a:rPr lang="fi-FI" dirty="0"/>
              <a:t>Pelaa pieni pata kohti jätkää, se on paras saumasi saada väristä neljä tikkiä.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E8760E-7979-4799-9DA5-4B0A2ABDBD8A}"/>
              </a:ext>
            </a:extLst>
          </p:cNvPr>
          <p:cNvSpPr txBox="1"/>
          <p:nvPr/>
        </p:nvSpPr>
        <p:spPr>
          <a:xfrm>
            <a:off x="6412871" y="4876413"/>
            <a:ext cx="3446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Jos sitoumuksesi on 6 pataa...</a:t>
            </a:r>
          </a:p>
          <a:p>
            <a:endParaRPr lang="fi-FI" dirty="0"/>
          </a:p>
          <a:p>
            <a:r>
              <a:rPr lang="fi-FI" dirty="0"/>
              <a:t>Voit menettää yhden tikin padassa, mutta et kahta. Turvallisin tapa on pelata kuningas, ässä ja sitten pieni pata kohti jätkää.</a:t>
            </a:r>
          </a:p>
        </p:txBody>
      </p:sp>
    </p:spTree>
    <p:extLst>
      <p:ext uri="{BB962C8B-B14F-4D97-AF65-F5344CB8AC3E}">
        <p14:creationId xmlns:p14="http://schemas.microsoft.com/office/powerpoint/2010/main" val="301207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Aloitetaan!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647354" y="3378486"/>
            <a:ext cx="3025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10, x, x, 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48EA4F-C83F-4A93-9D52-338A0BAD8CBC}"/>
              </a:ext>
            </a:extLst>
          </p:cNvPr>
          <p:cNvSpPr txBox="1"/>
          <p:nvPr/>
        </p:nvSpPr>
        <p:spPr>
          <a:xfrm>
            <a:off x="944676" y="4211871"/>
            <a:ext cx="51513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4 tikkiä </a:t>
            </a:r>
            <a:r>
              <a:rPr lang="fi-FI" dirty="0"/>
              <a:t>(ässän takana 10x tai ässän edessä K10) </a:t>
            </a:r>
          </a:p>
          <a:p>
            <a:r>
              <a:rPr lang="fi-FI" dirty="0"/>
              <a:t>Todennäköisyys: 14%</a:t>
            </a:r>
          </a:p>
          <a:p>
            <a:r>
              <a:rPr lang="fi-FI" dirty="0"/>
              <a:t>Pelitapa: Pelaa ensin rouvalla maski, sitten jätkällä</a:t>
            </a:r>
          </a:p>
          <a:p>
            <a:endParaRPr lang="fi-FI" dirty="0"/>
          </a:p>
          <a:p>
            <a:r>
              <a:rPr lang="fi-FI" b="1" dirty="0"/>
              <a:t>3 tikkiä</a:t>
            </a:r>
          </a:p>
          <a:p>
            <a:r>
              <a:rPr lang="fi-FI" dirty="0"/>
              <a:t>Todennäköisyys: 90%</a:t>
            </a:r>
          </a:p>
          <a:p>
            <a:r>
              <a:rPr lang="fi-FI" dirty="0"/>
              <a:t>Pelitapa: pieni ässälle, ja pieni kohti rouvaa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0C9070-77EC-4F9D-8FC4-8D94E77373C0}"/>
              </a:ext>
            </a:extLst>
          </p:cNvPr>
          <p:cNvSpPr txBox="1"/>
          <p:nvPr/>
        </p:nvSpPr>
        <p:spPr>
          <a:xfrm>
            <a:off x="7069346" y="4211870"/>
            <a:ext cx="4953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6 tikkiä</a:t>
            </a:r>
            <a:endParaRPr lang="fi-FI" dirty="0"/>
          </a:p>
          <a:p>
            <a:r>
              <a:rPr lang="fi-FI" dirty="0"/>
              <a:t>Todennäköisyys: 20%</a:t>
            </a:r>
          </a:p>
          <a:p>
            <a:r>
              <a:rPr lang="fi-FI" dirty="0"/>
              <a:t>Pelitapa: Pelaa ensin rouvalla maski, sitten ässä</a:t>
            </a:r>
          </a:p>
          <a:p>
            <a:endParaRPr lang="fi-FI" dirty="0"/>
          </a:p>
          <a:p>
            <a:r>
              <a:rPr lang="fi-FI" b="1" dirty="0"/>
              <a:t>5 tikkiä: </a:t>
            </a:r>
          </a:p>
          <a:p>
            <a:r>
              <a:rPr lang="fi-FI" dirty="0"/>
              <a:t>Todennäköisyys</a:t>
            </a:r>
            <a:r>
              <a:rPr lang="fi-FI"/>
              <a:t>: 9%</a:t>
            </a:r>
            <a:endParaRPr lang="fi-FI" dirty="0"/>
          </a:p>
          <a:p>
            <a:r>
              <a:rPr lang="fi-FI" dirty="0"/>
              <a:t>Pelitapa: pieni ässälle, ja pieni kohti rouvaa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92877E-7459-47D8-BF89-595969822F15}"/>
              </a:ext>
            </a:extLst>
          </p:cNvPr>
          <p:cNvSpPr txBox="1"/>
          <p:nvPr/>
        </p:nvSpPr>
        <p:spPr>
          <a:xfrm>
            <a:off x="7518816" y="3374656"/>
            <a:ext cx="3025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10, x, x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0767872-B984-4B20-A49A-3E7743A8E6D8}"/>
              </a:ext>
            </a:extLst>
          </p:cNvPr>
          <p:cNvGrpSpPr/>
          <p:nvPr/>
        </p:nvGrpSpPr>
        <p:grpSpPr>
          <a:xfrm>
            <a:off x="2266652" y="2226351"/>
            <a:ext cx="1787235" cy="1032238"/>
            <a:chOff x="4308765" y="2106672"/>
            <a:chExt cx="1787235" cy="103223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7664AD-18B5-43C2-849E-BE423AAD6BFB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95D164C-0729-43AF-8F9C-2639E521AD93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Q J 9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x x x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0AE71DF-AA7E-458A-92BC-0DECBCAC7C97}"/>
              </a:ext>
            </a:extLst>
          </p:cNvPr>
          <p:cNvGrpSpPr/>
          <p:nvPr/>
        </p:nvGrpSpPr>
        <p:grpSpPr>
          <a:xfrm>
            <a:off x="7747510" y="2213831"/>
            <a:ext cx="2295525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0320F0-0871-482A-AAA2-DC85FDC98944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A339E4A-61D6-4945-87CF-B5FAAF2CF646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Q J x x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x x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396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Osataanko tämä?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540003" y="3446297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A, 10, x, x, x, 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48EA4F-C83F-4A93-9D52-338A0BAD8CBC}"/>
              </a:ext>
            </a:extLst>
          </p:cNvPr>
          <p:cNvSpPr txBox="1"/>
          <p:nvPr/>
        </p:nvSpPr>
        <p:spPr>
          <a:xfrm>
            <a:off x="944676" y="4211871"/>
            <a:ext cx="51513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5 tikkiä</a:t>
            </a:r>
            <a:endParaRPr lang="fi-FI" dirty="0"/>
          </a:p>
          <a:p>
            <a:r>
              <a:rPr lang="fi-FI" dirty="0"/>
              <a:t>Todennäköisyys: 52%</a:t>
            </a:r>
          </a:p>
          <a:p>
            <a:r>
              <a:rPr lang="fi-FI" dirty="0"/>
              <a:t>Pelitapa: Pelaa pieni kuninkaalle</a:t>
            </a:r>
          </a:p>
          <a:p>
            <a:endParaRPr lang="fi-FI" dirty="0"/>
          </a:p>
          <a:p>
            <a:r>
              <a:rPr lang="fi-FI" b="1" dirty="0"/>
              <a:t>4 tikkiä</a:t>
            </a:r>
          </a:p>
          <a:p>
            <a:r>
              <a:rPr lang="fi-FI" dirty="0"/>
              <a:t>Todennäköisyys: 92%</a:t>
            </a:r>
          </a:p>
          <a:p>
            <a:r>
              <a:rPr lang="fi-FI" dirty="0"/>
              <a:t>Pelitapa: pelaa pieni ysille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0C9070-77EC-4F9D-8FC4-8D94E77373C0}"/>
              </a:ext>
            </a:extLst>
          </p:cNvPr>
          <p:cNvSpPr txBox="1"/>
          <p:nvPr/>
        </p:nvSpPr>
        <p:spPr>
          <a:xfrm>
            <a:off x="7069346" y="4211870"/>
            <a:ext cx="4953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3 tikkiä</a:t>
            </a:r>
            <a:endParaRPr lang="fi-FI" dirty="0"/>
          </a:p>
          <a:p>
            <a:r>
              <a:rPr lang="fi-FI" dirty="0"/>
              <a:t>Todennäköisyys: 19%</a:t>
            </a:r>
          </a:p>
          <a:p>
            <a:r>
              <a:rPr lang="fi-FI" dirty="0"/>
              <a:t>Pelitapa: Pelaa kaksi kertaa kohti kuningasta</a:t>
            </a:r>
          </a:p>
          <a:p>
            <a:endParaRPr lang="fi-FI" dirty="0"/>
          </a:p>
          <a:p>
            <a:r>
              <a:rPr lang="fi-FI" b="1" dirty="0"/>
              <a:t>2 tikkiä: </a:t>
            </a:r>
          </a:p>
          <a:p>
            <a:r>
              <a:rPr lang="fi-FI" dirty="0"/>
              <a:t>Todennäköisyys: 75%</a:t>
            </a:r>
          </a:p>
          <a:p>
            <a:r>
              <a:rPr lang="fi-FI" dirty="0"/>
              <a:t>Pelitapa: pieni kympille, sitten pieni kuninkaalle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92877E-7459-47D8-BF89-595969822F15}"/>
              </a:ext>
            </a:extLst>
          </p:cNvPr>
          <p:cNvSpPr txBox="1"/>
          <p:nvPr/>
        </p:nvSpPr>
        <p:spPr>
          <a:xfrm>
            <a:off x="7735224" y="3446297"/>
            <a:ext cx="3618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10, x, x, x, x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15EC3E-4833-4B3E-BFC8-CC0BA865CBD7}"/>
              </a:ext>
            </a:extLst>
          </p:cNvPr>
          <p:cNvGrpSpPr/>
          <p:nvPr/>
        </p:nvGrpSpPr>
        <p:grpSpPr>
          <a:xfrm>
            <a:off x="2008111" y="2281313"/>
            <a:ext cx="2304317" cy="1411541"/>
            <a:chOff x="4308765" y="2106672"/>
            <a:chExt cx="1787235" cy="141154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2E52F5-50E6-4B9D-9563-908B0BA71771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3B6E0D6-311C-49D8-AE5D-BB49BEB2DEF7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Q J 9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7824995" y="2281313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Q 9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 x 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966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Vaikeutuu pikku hiljaa...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540003" y="3446297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A, 10, x, x, x, 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48EA4F-C83F-4A93-9D52-338A0BAD8CBC}"/>
              </a:ext>
            </a:extLst>
          </p:cNvPr>
          <p:cNvSpPr txBox="1"/>
          <p:nvPr/>
        </p:nvSpPr>
        <p:spPr>
          <a:xfrm>
            <a:off x="944676" y="4211871"/>
            <a:ext cx="51513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5 tikkiä</a:t>
            </a:r>
            <a:endParaRPr lang="fi-FI" dirty="0"/>
          </a:p>
          <a:p>
            <a:r>
              <a:rPr lang="fi-FI" dirty="0"/>
              <a:t>Todennäköisyys: 52%</a:t>
            </a:r>
          </a:p>
          <a:p>
            <a:r>
              <a:rPr lang="fi-FI" dirty="0"/>
              <a:t>Pelitapa: Pelaa pieni kuninkaalle</a:t>
            </a:r>
          </a:p>
          <a:p>
            <a:endParaRPr lang="fi-FI" dirty="0"/>
          </a:p>
          <a:p>
            <a:r>
              <a:rPr lang="fi-FI" b="1" dirty="0"/>
              <a:t>4 tikkiä</a:t>
            </a:r>
          </a:p>
          <a:p>
            <a:r>
              <a:rPr lang="fi-FI" dirty="0"/>
              <a:t>Todennäköisyys: 92%</a:t>
            </a:r>
          </a:p>
          <a:p>
            <a:r>
              <a:rPr lang="fi-FI" dirty="0"/>
              <a:t>Pelitapa: pelaa pieni ysille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0C9070-77EC-4F9D-8FC4-8D94E77373C0}"/>
              </a:ext>
            </a:extLst>
          </p:cNvPr>
          <p:cNvSpPr txBox="1"/>
          <p:nvPr/>
        </p:nvSpPr>
        <p:spPr>
          <a:xfrm>
            <a:off x="7069346" y="4211870"/>
            <a:ext cx="4953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3 tikkiä</a:t>
            </a:r>
            <a:endParaRPr lang="fi-FI" dirty="0"/>
          </a:p>
          <a:p>
            <a:r>
              <a:rPr lang="fi-FI" dirty="0"/>
              <a:t>Todennäköisyys: 19%</a:t>
            </a:r>
          </a:p>
          <a:p>
            <a:r>
              <a:rPr lang="fi-FI" dirty="0"/>
              <a:t>Pelitapa: Pelaa kaksi kertaa kohti kuningasta</a:t>
            </a:r>
          </a:p>
          <a:p>
            <a:endParaRPr lang="fi-FI" dirty="0"/>
          </a:p>
          <a:p>
            <a:r>
              <a:rPr lang="fi-FI" b="1" dirty="0"/>
              <a:t>2 tikkiä: </a:t>
            </a:r>
          </a:p>
          <a:p>
            <a:r>
              <a:rPr lang="fi-FI" dirty="0"/>
              <a:t>Todennäköisyys: 75%</a:t>
            </a:r>
          </a:p>
          <a:p>
            <a:r>
              <a:rPr lang="fi-FI" dirty="0"/>
              <a:t>Pelitapa: pieni kympille, sitten pieni kuninkaalle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92877E-7459-47D8-BF89-595969822F15}"/>
              </a:ext>
            </a:extLst>
          </p:cNvPr>
          <p:cNvSpPr txBox="1"/>
          <p:nvPr/>
        </p:nvSpPr>
        <p:spPr>
          <a:xfrm>
            <a:off x="7518816" y="3374656"/>
            <a:ext cx="3025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10, x, x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15EC3E-4833-4B3E-BFC8-CC0BA865CBD7}"/>
              </a:ext>
            </a:extLst>
          </p:cNvPr>
          <p:cNvGrpSpPr/>
          <p:nvPr/>
        </p:nvGrpSpPr>
        <p:grpSpPr>
          <a:xfrm>
            <a:off x="2008111" y="2281313"/>
            <a:ext cx="2304317" cy="1411541"/>
            <a:chOff x="4308765" y="2106672"/>
            <a:chExt cx="1787235" cy="141154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2E52F5-50E6-4B9D-9563-908B0BA71771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3B6E0D6-311C-49D8-AE5D-BB49BEB2DEF7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Q J 9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7824995" y="2281313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Q 9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 x 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586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Tarvitset 3 tikkiä väristä, miten pelaat?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668019" y="4027204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J, 10, x, x, x, x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15EC3E-4833-4B3E-BFC8-CC0BA865CBD7}"/>
              </a:ext>
            </a:extLst>
          </p:cNvPr>
          <p:cNvGrpSpPr/>
          <p:nvPr/>
        </p:nvGrpSpPr>
        <p:grpSpPr>
          <a:xfrm>
            <a:off x="2062689" y="2912881"/>
            <a:ext cx="2304317" cy="1032238"/>
            <a:chOff x="4308765" y="2106672"/>
            <a:chExt cx="1787235" cy="103223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2E52F5-50E6-4B9D-9563-908B0BA71771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3B6E0D6-311C-49D8-AE5D-BB49BEB2DEF7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Q 9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J x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7514099" y="2900361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x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Q 10 x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C6ECCDB-256A-4A82-B84A-677C9E421A1F}"/>
              </a:ext>
            </a:extLst>
          </p:cNvPr>
          <p:cNvSpPr txBox="1"/>
          <p:nvPr/>
        </p:nvSpPr>
        <p:spPr>
          <a:xfrm>
            <a:off x="7514099" y="4031048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A, J, x, x, x, 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331637-15AA-416C-9AE2-15300C6FFFA5}"/>
              </a:ext>
            </a:extLst>
          </p:cNvPr>
          <p:cNvSpPr txBox="1"/>
          <p:nvPr/>
        </p:nvSpPr>
        <p:spPr>
          <a:xfrm>
            <a:off x="1796682" y="4681112"/>
            <a:ext cx="32405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Pieni jätkälle, ja pieni ysille.</a:t>
            </a:r>
          </a:p>
          <a:p>
            <a:r>
              <a:rPr lang="fi-FI" dirty="0"/>
              <a:t>Riippumatta voittaako jätkällä tikin vai ei.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D9546E-9183-40F2-9EB3-23634E8B0971}"/>
              </a:ext>
            </a:extLst>
          </p:cNvPr>
          <p:cNvSpPr txBox="1"/>
          <p:nvPr/>
        </p:nvSpPr>
        <p:spPr>
          <a:xfrm>
            <a:off x="7514099" y="4686614"/>
            <a:ext cx="32405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Pieni kympille, pieni rouvalle</a:t>
            </a:r>
          </a:p>
          <a:p>
            <a:r>
              <a:rPr lang="fi-FI" b="1" dirty="0"/>
              <a:t>HUOM!</a:t>
            </a:r>
            <a:r>
              <a:rPr lang="fi-FI" dirty="0"/>
              <a:t> Useimmat pelaavat ensin kuninkaalle, sitten kympille, joka on väärä tapa.</a:t>
            </a:r>
          </a:p>
        </p:txBody>
      </p:sp>
    </p:spTree>
    <p:extLst>
      <p:ext uri="{BB962C8B-B14F-4D97-AF65-F5344CB8AC3E}">
        <p14:creationId xmlns:p14="http://schemas.microsoft.com/office/powerpoint/2010/main" val="306749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D24C71-85DD-425B-974F-D2FA86F474E3}"/>
              </a:ext>
            </a:extLst>
          </p:cNvPr>
          <p:cNvSpPr/>
          <p:nvPr/>
        </p:nvSpPr>
        <p:spPr>
          <a:xfrm>
            <a:off x="0" y="0"/>
            <a:ext cx="12192000" cy="1762298"/>
          </a:xfrm>
          <a:prstGeom prst="roundRect">
            <a:avLst/>
          </a:prstGeom>
          <a:solidFill>
            <a:srgbClr val="A9D18E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highlight>
                <a:srgbClr val="FFFF00"/>
              </a:highligh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68B7C-47B8-4079-8E6E-3BCABD54D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217"/>
            <a:ext cx="10515600" cy="1325563"/>
          </a:xfrm>
        </p:spPr>
        <p:txBody>
          <a:bodyPr/>
          <a:lstStyle/>
          <a:p>
            <a:r>
              <a:rPr lang="fi-FI" b="1" dirty="0">
                <a:solidFill>
                  <a:schemeClr val="bg1"/>
                </a:solidFill>
              </a:rPr>
              <a:t>Tarvitset 4 tikkiä väristä, miten pelaat?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4DA59-013A-4089-81D8-1FC1785565AC}"/>
              </a:ext>
            </a:extLst>
          </p:cNvPr>
          <p:cNvSpPr txBox="1"/>
          <p:nvPr/>
        </p:nvSpPr>
        <p:spPr>
          <a:xfrm>
            <a:off x="1668019" y="4027204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K, J, 10, x, x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15EC3E-4833-4B3E-BFC8-CC0BA865CBD7}"/>
              </a:ext>
            </a:extLst>
          </p:cNvPr>
          <p:cNvGrpSpPr/>
          <p:nvPr/>
        </p:nvGrpSpPr>
        <p:grpSpPr>
          <a:xfrm>
            <a:off x="2062689" y="2912881"/>
            <a:ext cx="2304317" cy="1032238"/>
            <a:chOff x="4308765" y="2106672"/>
            <a:chExt cx="1787235" cy="103223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2E52F5-50E6-4B9D-9563-908B0BA71771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3B6E0D6-311C-49D8-AE5D-BB49BEB2DEF7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A Q 10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x x x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245F81-05E6-4D29-997E-FB18DCACAD2A}"/>
              </a:ext>
            </a:extLst>
          </p:cNvPr>
          <p:cNvGrpSpPr/>
          <p:nvPr/>
        </p:nvGrpSpPr>
        <p:grpSpPr>
          <a:xfrm>
            <a:off x="7514099" y="2900361"/>
            <a:ext cx="3025832" cy="1032238"/>
            <a:chOff x="4308765" y="2106672"/>
            <a:chExt cx="1787235" cy="103223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76E8ABF-BAD8-4E8D-8038-6D2A99112322}"/>
                </a:ext>
              </a:extLst>
            </p:cNvPr>
            <p:cNvSpPr/>
            <p:nvPr/>
          </p:nvSpPr>
          <p:spPr>
            <a:xfrm>
              <a:off x="4308765" y="2106672"/>
              <a:ext cx="1787235" cy="1032238"/>
            </a:xfrm>
            <a:prstGeom prst="rect">
              <a:avLst/>
            </a:prstGeom>
            <a:solidFill>
              <a:srgbClr val="A9D18E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C12DC-C742-43AD-B58C-3B3F28A2DE21}"/>
                </a:ext>
              </a:extLst>
            </p:cNvPr>
            <p:cNvSpPr txBox="1"/>
            <p:nvPr/>
          </p:nvSpPr>
          <p:spPr>
            <a:xfrm>
              <a:off x="4433454" y="2133218"/>
              <a:ext cx="15378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 x x x</a:t>
              </a:r>
            </a:p>
            <a:p>
              <a:pPr algn="ctr"/>
              <a:r>
                <a:rPr lang="fi-FI" sz="28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Q 10 x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C6ECCDB-256A-4A82-B84A-677C9E421A1F}"/>
              </a:ext>
            </a:extLst>
          </p:cNvPr>
          <p:cNvSpPr txBox="1"/>
          <p:nvPr/>
        </p:nvSpPr>
        <p:spPr>
          <a:xfrm>
            <a:off x="7514099" y="4031048"/>
            <a:ext cx="3240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Puuttuvat kortit: A, J, x, x, x, 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331637-15AA-416C-9AE2-15300C6FFFA5}"/>
              </a:ext>
            </a:extLst>
          </p:cNvPr>
          <p:cNvSpPr txBox="1"/>
          <p:nvPr/>
        </p:nvSpPr>
        <p:spPr>
          <a:xfrm>
            <a:off x="1755617" y="4643920"/>
            <a:ext cx="32405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Pieni rouvalle ensin, sitten pieni kympille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D9546E-9183-40F2-9EB3-23634E8B0971}"/>
              </a:ext>
            </a:extLst>
          </p:cNvPr>
          <p:cNvSpPr txBox="1"/>
          <p:nvPr/>
        </p:nvSpPr>
        <p:spPr>
          <a:xfrm>
            <a:off x="7514099" y="4643920"/>
            <a:ext cx="34677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Vastaus</a:t>
            </a:r>
          </a:p>
          <a:p>
            <a:endParaRPr lang="fi-FI" dirty="0"/>
          </a:p>
          <a:p>
            <a:r>
              <a:rPr lang="fi-FI" dirty="0"/>
              <a:t>Pieni kympille, sitten pieni rouvalle</a:t>
            </a:r>
          </a:p>
          <a:p>
            <a:r>
              <a:rPr lang="fi-FI" b="1" dirty="0"/>
              <a:t>HUOM!</a:t>
            </a:r>
            <a:r>
              <a:rPr lang="fi-FI" dirty="0"/>
              <a:t> Useimmat pelaavat ensin kuninkaalle, sitten kympille, joka on väärä tapa.</a:t>
            </a:r>
          </a:p>
        </p:txBody>
      </p:sp>
    </p:spTree>
    <p:extLst>
      <p:ext uri="{BB962C8B-B14F-4D97-AF65-F5344CB8AC3E}">
        <p14:creationId xmlns:p14="http://schemas.microsoft.com/office/powerpoint/2010/main" val="255087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1002</Words>
  <Application>Microsoft Office PowerPoint</Application>
  <PresentationFormat>Widescreen</PresentationFormat>
  <Paragraphs>156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Bridgen jatkokurssi</vt:lpstr>
      <vt:lpstr>Pelinvientisuunnitelma</vt:lpstr>
      <vt:lpstr>Vä(ä)rinkäsittely</vt:lpstr>
      <vt:lpstr>Pelitapaan vaikuttaa montako tikkiä tarvitset</vt:lpstr>
      <vt:lpstr>Aloitetaan! </vt:lpstr>
      <vt:lpstr>Osataanko tämä? </vt:lpstr>
      <vt:lpstr>Vaikeutuu pikku hiljaa...</vt:lpstr>
      <vt:lpstr>Tarvitset 3 tikkiä väristä, miten pelaat?</vt:lpstr>
      <vt:lpstr>Tarvitset 4 tikkiä väristä, miten pelaat?</vt:lpstr>
      <vt:lpstr>Tarvitset 5 tikkiä väristä, miten pelaat?</vt:lpstr>
      <vt:lpstr>Loppukoe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Bridgen jatkokurssi</dc:title>
  <dc:creator>Jonna Kaminen</dc:creator>
  <cp:lastModifiedBy>Jonna Kaminen</cp:lastModifiedBy>
  <cp:revision>5</cp:revision>
  <dcterms:created xsi:type="dcterms:W3CDTF">2021-03-01T20:21:57Z</dcterms:created>
  <dcterms:modified xsi:type="dcterms:W3CDTF">2021-03-07T15:05:58Z</dcterms:modified>
</cp:coreProperties>
</file>