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9" r:id="rId3"/>
    <p:sldId id="287" r:id="rId4"/>
    <p:sldId id="258" r:id="rId5"/>
    <p:sldId id="257" r:id="rId6"/>
    <p:sldId id="260" r:id="rId7"/>
    <p:sldId id="262" r:id="rId8"/>
    <p:sldId id="264" r:id="rId9"/>
    <p:sldId id="261" r:id="rId10"/>
    <p:sldId id="286" r:id="rId11"/>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3" autoAdjust="0"/>
    <p:restoredTop sz="88877" autoAdjust="0"/>
  </p:normalViewPr>
  <p:slideViewPr>
    <p:cSldViewPr snapToGrid="0">
      <p:cViewPr varScale="1">
        <p:scale>
          <a:sx n="115" d="100"/>
          <a:sy n="115" d="100"/>
        </p:scale>
        <p:origin x="498" y="114"/>
      </p:cViewPr>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hyperlink" Target="https://www.bridgewebs.com/oulubridge/"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www.bridgewebs.com/oulubridge/"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06A3E1-FDC1-4A01-838E-56095E010D27}"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AADDE475-D6ED-46AC-8360-FD1C4BD72B8E}">
      <dgm:prSet/>
      <dgm:spPr/>
      <dgm:t>
        <a:bodyPr/>
        <a:lstStyle/>
        <a:p>
          <a:r>
            <a:rPr lang="fi-FI" dirty="0"/>
            <a:t>Peli-illat torstaisin klo 14-17, kausimaksu 5€ toukokuun loppuun</a:t>
          </a:r>
          <a:endParaRPr lang="en-US" dirty="0"/>
        </a:p>
      </dgm:t>
    </dgm:pt>
    <dgm:pt modelId="{CE971F0D-B783-4DE0-9A14-DEA8D521196D}" type="parTrans" cxnId="{49EB816B-6EBF-4F14-995B-82546DA3648E}">
      <dgm:prSet/>
      <dgm:spPr/>
      <dgm:t>
        <a:bodyPr/>
        <a:lstStyle/>
        <a:p>
          <a:endParaRPr lang="en-US"/>
        </a:p>
      </dgm:t>
    </dgm:pt>
    <dgm:pt modelId="{D577E584-DAEA-4D43-AC7C-A09DCB554FBB}" type="sibTrans" cxnId="{49EB816B-6EBF-4F14-995B-82546DA3648E}">
      <dgm:prSet/>
      <dgm:spPr/>
      <dgm:t>
        <a:bodyPr/>
        <a:lstStyle/>
        <a:p>
          <a:endParaRPr lang="en-US"/>
        </a:p>
      </dgm:t>
    </dgm:pt>
    <dgm:pt modelId="{A0A18E25-EA68-4437-B6E3-BDEE7108CA87}">
      <dgm:prSet/>
      <dgm:spPr/>
      <dgm:t>
        <a:bodyPr/>
        <a:lstStyle/>
        <a:p>
          <a:r>
            <a:rPr lang="fi-FI">
              <a:hlinkClick xmlns:r="http://schemas.openxmlformats.org/officeDocument/2006/relationships" r:id="rId1"/>
            </a:rPr>
            <a:t>https://www.bridgewebs.com/oulubridge/</a:t>
          </a:r>
          <a:endParaRPr lang="en-US"/>
        </a:p>
      </dgm:t>
    </dgm:pt>
    <dgm:pt modelId="{094D27E7-532F-4EF7-BDB7-9F99DE8B4AD8}" type="parTrans" cxnId="{25E2CDB1-FD4A-4684-9D49-C772FE3E1D8C}">
      <dgm:prSet/>
      <dgm:spPr/>
      <dgm:t>
        <a:bodyPr/>
        <a:lstStyle/>
        <a:p>
          <a:endParaRPr lang="en-US"/>
        </a:p>
      </dgm:t>
    </dgm:pt>
    <dgm:pt modelId="{D12D93E3-E4CC-4631-B199-2906AFE8390D}" type="sibTrans" cxnId="{25E2CDB1-FD4A-4684-9D49-C772FE3E1D8C}">
      <dgm:prSet/>
      <dgm:spPr/>
      <dgm:t>
        <a:bodyPr/>
        <a:lstStyle/>
        <a:p>
          <a:endParaRPr lang="en-US"/>
        </a:p>
      </dgm:t>
    </dgm:pt>
    <dgm:pt modelId="{FF150EEA-AEC8-4CF3-88E8-7720BC874F0B}">
      <dgm:prSet/>
      <dgm:spPr/>
      <dgm:t>
        <a:bodyPr/>
        <a:lstStyle/>
        <a:p>
          <a:r>
            <a:rPr lang="fi-FI" dirty="0"/>
            <a:t>Lisätietoja: </a:t>
          </a:r>
        </a:p>
        <a:p>
          <a:r>
            <a:rPr lang="fi-FI" dirty="0"/>
            <a:t>ritva.puolakka@gmail.com</a:t>
          </a:r>
        </a:p>
        <a:p>
          <a:r>
            <a:rPr lang="fi-FI" dirty="0"/>
            <a:t>Pelimaksut: </a:t>
          </a:r>
        </a:p>
        <a:p>
          <a:r>
            <a:rPr lang="fi-FI" dirty="0"/>
            <a:t>timo.sairanen@iki.fi</a:t>
          </a:r>
          <a:endParaRPr lang="en-US" dirty="0"/>
        </a:p>
      </dgm:t>
    </dgm:pt>
    <dgm:pt modelId="{130D22C4-B27A-4966-8223-BE2B5E06DCB3}" type="parTrans" cxnId="{25FF6B9E-2F93-48A7-8E9B-1EAEC5913348}">
      <dgm:prSet/>
      <dgm:spPr/>
      <dgm:t>
        <a:bodyPr/>
        <a:lstStyle/>
        <a:p>
          <a:endParaRPr lang="en-US"/>
        </a:p>
      </dgm:t>
    </dgm:pt>
    <dgm:pt modelId="{FF6D1E93-9321-41C1-8AE5-D6F5CF244159}" type="sibTrans" cxnId="{25FF6B9E-2F93-48A7-8E9B-1EAEC5913348}">
      <dgm:prSet/>
      <dgm:spPr/>
      <dgm:t>
        <a:bodyPr/>
        <a:lstStyle/>
        <a:p>
          <a:endParaRPr lang="en-US"/>
        </a:p>
      </dgm:t>
    </dgm:pt>
    <dgm:pt modelId="{D5D7CD71-FA67-4071-A940-2DCBA4FE1AF8}" type="pres">
      <dgm:prSet presAssocID="{F106A3E1-FDC1-4A01-838E-56095E010D27}" presName="linear" presStyleCnt="0">
        <dgm:presLayoutVars>
          <dgm:animLvl val="lvl"/>
          <dgm:resizeHandles val="exact"/>
        </dgm:presLayoutVars>
      </dgm:prSet>
      <dgm:spPr/>
    </dgm:pt>
    <dgm:pt modelId="{6C5B619D-F92E-4E13-80F1-66D9DF4B6385}" type="pres">
      <dgm:prSet presAssocID="{AADDE475-D6ED-46AC-8360-FD1C4BD72B8E}" presName="parentText" presStyleLbl="node1" presStyleIdx="0" presStyleCnt="3">
        <dgm:presLayoutVars>
          <dgm:chMax val="0"/>
          <dgm:bulletEnabled val="1"/>
        </dgm:presLayoutVars>
      </dgm:prSet>
      <dgm:spPr/>
    </dgm:pt>
    <dgm:pt modelId="{7F76D820-05B4-45B6-89D9-0D6EFE3FA88C}" type="pres">
      <dgm:prSet presAssocID="{D577E584-DAEA-4D43-AC7C-A09DCB554FBB}" presName="spacer" presStyleCnt="0"/>
      <dgm:spPr/>
    </dgm:pt>
    <dgm:pt modelId="{1A809275-4C31-44C3-A888-109C4BC4C564}" type="pres">
      <dgm:prSet presAssocID="{A0A18E25-EA68-4437-B6E3-BDEE7108CA87}" presName="parentText" presStyleLbl="node1" presStyleIdx="1" presStyleCnt="3">
        <dgm:presLayoutVars>
          <dgm:chMax val="0"/>
          <dgm:bulletEnabled val="1"/>
        </dgm:presLayoutVars>
      </dgm:prSet>
      <dgm:spPr/>
    </dgm:pt>
    <dgm:pt modelId="{AE752F7E-7367-48C8-833C-4FFE5EAD1DE1}" type="pres">
      <dgm:prSet presAssocID="{D12D93E3-E4CC-4631-B199-2906AFE8390D}" presName="spacer" presStyleCnt="0"/>
      <dgm:spPr/>
    </dgm:pt>
    <dgm:pt modelId="{D369E291-4EEB-46B9-9D31-8E80519E2922}" type="pres">
      <dgm:prSet presAssocID="{FF150EEA-AEC8-4CF3-88E8-7720BC874F0B}" presName="parentText" presStyleLbl="node1" presStyleIdx="2" presStyleCnt="3">
        <dgm:presLayoutVars>
          <dgm:chMax val="0"/>
          <dgm:bulletEnabled val="1"/>
        </dgm:presLayoutVars>
      </dgm:prSet>
      <dgm:spPr/>
    </dgm:pt>
  </dgm:ptLst>
  <dgm:cxnLst>
    <dgm:cxn modelId="{94A61523-A66B-4DE7-A45F-B256D5C1CF3C}" type="presOf" srcId="{AADDE475-D6ED-46AC-8360-FD1C4BD72B8E}" destId="{6C5B619D-F92E-4E13-80F1-66D9DF4B6385}" srcOrd="0" destOrd="0" presId="urn:microsoft.com/office/officeart/2005/8/layout/vList2"/>
    <dgm:cxn modelId="{AA4C3931-B638-4C94-8224-1E98FA883E8A}" type="presOf" srcId="{FF150EEA-AEC8-4CF3-88E8-7720BC874F0B}" destId="{D369E291-4EEB-46B9-9D31-8E80519E2922}" srcOrd="0" destOrd="0" presId="urn:microsoft.com/office/officeart/2005/8/layout/vList2"/>
    <dgm:cxn modelId="{49EB816B-6EBF-4F14-995B-82546DA3648E}" srcId="{F106A3E1-FDC1-4A01-838E-56095E010D27}" destId="{AADDE475-D6ED-46AC-8360-FD1C4BD72B8E}" srcOrd="0" destOrd="0" parTransId="{CE971F0D-B783-4DE0-9A14-DEA8D521196D}" sibTransId="{D577E584-DAEA-4D43-AC7C-A09DCB554FBB}"/>
    <dgm:cxn modelId="{2EC80F4E-6C81-429F-81C2-4157803D7E2B}" type="presOf" srcId="{F106A3E1-FDC1-4A01-838E-56095E010D27}" destId="{D5D7CD71-FA67-4071-A940-2DCBA4FE1AF8}" srcOrd="0" destOrd="0" presId="urn:microsoft.com/office/officeart/2005/8/layout/vList2"/>
    <dgm:cxn modelId="{25FF6B9E-2F93-48A7-8E9B-1EAEC5913348}" srcId="{F106A3E1-FDC1-4A01-838E-56095E010D27}" destId="{FF150EEA-AEC8-4CF3-88E8-7720BC874F0B}" srcOrd="2" destOrd="0" parTransId="{130D22C4-B27A-4966-8223-BE2B5E06DCB3}" sibTransId="{FF6D1E93-9321-41C1-8AE5-D6F5CF244159}"/>
    <dgm:cxn modelId="{25E2CDB1-FD4A-4684-9D49-C772FE3E1D8C}" srcId="{F106A3E1-FDC1-4A01-838E-56095E010D27}" destId="{A0A18E25-EA68-4437-B6E3-BDEE7108CA87}" srcOrd="1" destOrd="0" parTransId="{094D27E7-532F-4EF7-BDB7-9F99DE8B4AD8}" sibTransId="{D12D93E3-E4CC-4631-B199-2906AFE8390D}"/>
    <dgm:cxn modelId="{5FEE89D1-2438-4CD9-8F8C-07B43FFF1156}" type="presOf" srcId="{A0A18E25-EA68-4437-B6E3-BDEE7108CA87}" destId="{1A809275-4C31-44C3-A888-109C4BC4C564}" srcOrd="0" destOrd="0" presId="urn:microsoft.com/office/officeart/2005/8/layout/vList2"/>
    <dgm:cxn modelId="{F1C82177-BE70-4000-B50E-D9585DA35029}" type="presParOf" srcId="{D5D7CD71-FA67-4071-A940-2DCBA4FE1AF8}" destId="{6C5B619D-F92E-4E13-80F1-66D9DF4B6385}" srcOrd="0" destOrd="0" presId="urn:microsoft.com/office/officeart/2005/8/layout/vList2"/>
    <dgm:cxn modelId="{36AC1D06-3AA0-458C-82F8-4145117C9794}" type="presParOf" srcId="{D5D7CD71-FA67-4071-A940-2DCBA4FE1AF8}" destId="{7F76D820-05B4-45B6-89D9-0D6EFE3FA88C}" srcOrd="1" destOrd="0" presId="urn:microsoft.com/office/officeart/2005/8/layout/vList2"/>
    <dgm:cxn modelId="{A8BF8154-5A5E-4C89-BA76-D060F4711766}" type="presParOf" srcId="{D5D7CD71-FA67-4071-A940-2DCBA4FE1AF8}" destId="{1A809275-4C31-44C3-A888-109C4BC4C564}" srcOrd="2" destOrd="0" presId="urn:microsoft.com/office/officeart/2005/8/layout/vList2"/>
    <dgm:cxn modelId="{0A9E00B0-63EB-43BA-8AD9-1EF53F680AB6}" type="presParOf" srcId="{D5D7CD71-FA67-4071-A940-2DCBA4FE1AF8}" destId="{AE752F7E-7367-48C8-833C-4FFE5EAD1DE1}" srcOrd="3" destOrd="0" presId="urn:microsoft.com/office/officeart/2005/8/layout/vList2"/>
    <dgm:cxn modelId="{FE09D02F-CF00-4FE7-BBB1-638936252DF8}" type="presParOf" srcId="{D5D7CD71-FA67-4071-A940-2DCBA4FE1AF8}" destId="{D369E291-4EEB-46B9-9D31-8E80519E2922}"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5B619D-F92E-4E13-80F1-66D9DF4B6385}">
      <dsp:nvSpPr>
        <dsp:cNvPr id="0" name=""/>
        <dsp:cNvSpPr/>
      </dsp:nvSpPr>
      <dsp:spPr>
        <a:xfrm>
          <a:off x="0" y="47809"/>
          <a:ext cx="6366255" cy="205861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fi-FI" sz="2300" kern="1200" dirty="0"/>
            <a:t>Peli-illat torstaisin klo 14-17, kausimaksu 5€ toukokuun loppuun</a:t>
          </a:r>
          <a:endParaRPr lang="en-US" sz="2300" kern="1200" dirty="0"/>
        </a:p>
      </dsp:txBody>
      <dsp:txXfrm>
        <a:off x="100493" y="148302"/>
        <a:ext cx="6165269" cy="1857629"/>
      </dsp:txXfrm>
    </dsp:sp>
    <dsp:sp modelId="{1A809275-4C31-44C3-A888-109C4BC4C564}">
      <dsp:nvSpPr>
        <dsp:cNvPr id="0" name=""/>
        <dsp:cNvSpPr/>
      </dsp:nvSpPr>
      <dsp:spPr>
        <a:xfrm>
          <a:off x="0" y="2172665"/>
          <a:ext cx="6366255" cy="2058615"/>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fi-FI" sz="2300" kern="1200">
              <a:hlinkClick xmlns:r="http://schemas.openxmlformats.org/officeDocument/2006/relationships" r:id="rId1"/>
            </a:rPr>
            <a:t>https://www.bridgewebs.com/oulubridge/</a:t>
          </a:r>
          <a:endParaRPr lang="en-US" sz="2300" kern="1200"/>
        </a:p>
      </dsp:txBody>
      <dsp:txXfrm>
        <a:off x="100493" y="2273158"/>
        <a:ext cx="6165269" cy="1857629"/>
      </dsp:txXfrm>
    </dsp:sp>
    <dsp:sp modelId="{D369E291-4EEB-46B9-9D31-8E80519E2922}">
      <dsp:nvSpPr>
        <dsp:cNvPr id="0" name=""/>
        <dsp:cNvSpPr/>
      </dsp:nvSpPr>
      <dsp:spPr>
        <a:xfrm>
          <a:off x="0" y="4297520"/>
          <a:ext cx="6366255" cy="2058615"/>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fi-FI" sz="2300" kern="1200" dirty="0"/>
            <a:t>Lisätietoja: </a:t>
          </a:r>
        </a:p>
        <a:p>
          <a:pPr marL="0" lvl="0" indent="0" algn="l" defTabSz="1022350">
            <a:lnSpc>
              <a:spcPct val="90000"/>
            </a:lnSpc>
            <a:spcBef>
              <a:spcPct val="0"/>
            </a:spcBef>
            <a:spcAft>
              <a:spcPct val="35000"/>
            </a:spcAft>
            <a:buNone/>
          </a:pPr>
          <a:r>
            <a:rPr lang="fi-FI" sz="2300" kern="1200" dirty="0"/>
            <a:t>ritva.puolakka@gmail.com</a:t>
          </a:r>
        </a:p>
        <a:p>
          <a:pPr marL="0" lvl="0" indent="0" algn="l" defTabSz="1022350">
            <a:lnSpc>
              <a:spcPct val="90000"/>
            </a:lnSpc>
            <a:spcBef>
              <a:spcPct val="0"/>
            </a:spcBef>
            <a:spcAft>
              <a:spcPct val="35000"/>
            </a:spcAft>
            <a:buNone/>
          </a:pPr>
          <a:r>
            <a:rPr lang="fi-FI" sz="2300" kern="1200" dirty="0"/>
            <a:t>Pelimaksut: </a:t>
          </a:r>
        </a:p>
        <a:p>
          <a:pPr marL="0" lvl="0" indent="0" algn="l" defTabSz="1022350">
            <a:lnSpc>
              <a:spcPct val="90000"/>
            </a:lnSpc>
            <a:spcBef>
              <a:spcPct val="0"/>
            </a:spcBef>
            <a:spcAft>
              <a:spcPct val="35000"/>
            </a:spcAft>
            <a:buNone/>
          </a:pPr>
          <a:r>
            <a:rPr lang="fi-FI" sz="2300" kern="1200" dirty="0"/>
            <a:t>timo.sairanen@iki.fi</a:t>
          </a:r>
          <a:endParaRPr lang="en-US" sz="2300" kern="1200" dirty="0"/>
        </a:p>
      </dsp:txBody>
      <dsp:txXfrm>
        <a:off x="100493" y="4398013"/>
        <a:ext cx="6165269" cy="185762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2659BA-42B2-4D04-9AAF-6B9379D99D0F}" type="datetimeFigureOut">
              <a:rPr lang="fi-FI" smtClean="0"/>
              <a:t>20.4.2021</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1AD805-0325-4C88-A842-C1D2FE84CECB}" type="slidenum">
              <a:rPr lang="fi-FI" smtClean="0"/>
              <a:t>‹#›</a:t>
            </a:fld>
            <a:endParaRPr lang="fi-FI"/>
          </a:p>
        </p:txBody>
      </p:sp>
    </p:spTree>
    <p:extLst>
      <p:ext uri="{BB962C8B-B14F-4D97-AF65-F5344CB8AC3E}">
        <p14:creationId xmlns:p14="http://schemas.microsoft.com/office/powerpoint/2010/main" val="1048803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1</a:t>
            </a:fld>
            <a:endParaRPr lang="fi-FI"/>
          </a:p>
        </p:txBody>
      </p:sp>
    </p:spTree>
    <p:extLst>
      <p:ext uri="{BB962C8B-B14F-4D97-AF65-F5344CB8AC3E}">
        <p14:creationId xmlns:p14="http://schemas.microsoft.com/office/powerpoint/2010/main" val="3357692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sz="1000" dirty="0">
              <a:latin typeface="+mn-lt"/>
            </a:endParaRPr>
          </a:p>
          <a:p>
            <a:endParaRPr lang="fi-FI" sz="1000" dirty="0">
              <a:latin typeface="+mn-lt"/>
            </a:endParaRPr>
          </a:p>
          <a:p>
            <a:r>
              <a:rPr lang="fi-FI" sz="1000" dirty="0">
                <a:latin typeface="+mn-lt"/>
              </a:rPr>
              <a:t>Nro 1 esimerkki: eksperttipelaajat saattavat tarjota ”matkalla” toista väriä kilpaillussa sarjassa aikomuksenaan tukea partneria myöhemmin – näyttääkseen lähtökortti-inviitin kun siihen on varaa</a:t>
            </a:r>
          </a:p>
          <a:p>
            <a:r>
              <a:rPr lang="fi-FI" sz="1000" dirty="0">
                <a:latin typeface="+mn-lt"/>
              </a:rPr>
              <a:t>Nro 2 esimerkki: kahdennetussa 1NT pelissä lähdin kuninkaalla AKJxxx ja partneri näytti 975 –kombinaatiosta seiskan – omista korteista ”näin” että pelinviejällä on nyt pakko olla Qxx ja käänsin sivuväriä -&gt; peli kotiin</a:t>
            </a:r>
          </a:p>
          <a:p>
            <a:r>
              <a:rPr lang="fi-FI" sz="1000" dirty="0">
                <a:latin typeface="+mn-lt"/>
              </a:rPr>
              <a:t>Nro 3 esimerkki: partneri näyttää paritonta määrää, mutta pelinviejältä putoaa kuva. Sinua muilutetaan – eikä se ole partneri</a:t>
            </a:r>
          </a:p>
          <a:p>
            <a:r>
              <a:rPr lang="fi-FI" sz="1000" dirty="0">
                <a:latin typeface="+mn-lt"/>
              </a:rPr>
              <a:t>Nro 4 esimerkki: pelinviejä luvannut vahvan sangiavauksen, pöydässä on 12 pinnaa ja sinulla on 12 pinnaa – vaikka partneri kuinka näyttäisi pyytävän jotakin, niin muista että nyt olet omillasi.</a:t>
            </a:r>
          </a:p>
        </p:txBody>
      </p:sp>
      <p:sp>
        <p:nvSpPr>
          <p:cNvPr id="4" name="Slide Number Placeholder 3"/>
          <p:cNvSpPr>
            <a:spLocks noGrp="1"/>
          </p:cNvSpPr>
          <p:nvPr>
            <p:ph type="sldNum" sz="quarter" idx="5"/>
          </p:nvPr>
        </p:nvSpPr>
        <p:spPr/>
        <p:txBody>
          <a:bodyPr/>
          <a:lstStyle/>
          <a:p>
            <a:fld id="{8B1AD805-0325-4C88-A842-C1D2FE84CECB}" type="slidenum">
              <a:rPr lang="fi-FI" smtClean="0"/>
              <a:t>2</a:t>
            </a:fld>
            <a:endParaRPr lang="fi-FI"/>
          </a:p>
        </p:txBody>
      </p:sp>
    </p:spTree>
    <p:extLst>
      <p:ext uri="{BB962C8B-B14F-4D97-AF65-F5344CB8AC3E}">
        <p14:creationId xmlns:p14="http://schemas.microsoft.com/office/powerpoint/2010/main" val="1252613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3</a:t>
            </a:fld>
            <a:endParaRPr lang="fi-FI"/>
          </a:p>
        </p:txBody>
      </p:sp>
    </p:spTree>
    <p:extLst>
      <p:ext uri="{BB962C8B-B14F-4D97-AF65-F5344CB8AC3E}">
        <p14:creationId xmlns:p14="http://schemas.microsoft.com/office/powerpoint/2010/main" val="3924815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fi-FI" dirty="0"/>
              <a:t>Pelaa jätkä, pyydät sillä ruutua</a:t>
            </a:r>
          </a:p>
          <a:p>
            <a:pPr marL="228600" indent="-228600">
              <a:buAutoNum type="arabicPeriod"/>
            </a:pPr>
            <a:r>
              <a:rPr lang="fi-FI" dirty="0"/>
              <a:t>Anna kuppi ristirouvalla että partneri osaa varmasti palauttaa herttaa</a:t>
            </a:r>
          </a:p>
          <a:p>
            <a:pPr marL="228600" indent="-228600">
              <a:buAutoNum type="arabicPeriod"/>
            </a:pPr>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4</a:t>
            </a:fld>
            <a:endParaRPr lang="fi-FI"/>
          </a:p>
        </p:txBody>
      </p:sp>
    </p:spTree>
    <p:extLst>
      <p:ext uri="{BB962C8B-B14F-4D97-AF65-F5344CB8AC3E}">
        <p14:creationId xmlns:p14="http://schemas.microsoft.com/office/powerpoint/2010/main" val="4117630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fi-FI" sz="1200" kern="1200" dirty="0">
                <a:solidFill>
                  <a:schemeClr val="tx1"/>
                </a:solidFill>
                <a:effectLst/>
                <a:latin typeface="+mn-lt"/>
                <a:ea typeface="+mn-ea"/>
                <a:cs typeface="+mn-cs"/>
              </a:rPr>
              <a:t>Muista tarjoussarja! Mitä pelinviejä on luvannut/ kieltänyt?</a:t>
            </a:r>
          </a:p>
          <a:p>
            <a:pPr lvl="1"/>
            <a:r>
              <a:rPr lang="fi-FI" sz="1200" kern="1200" dirty="0">
                <a:solidFill>
                  <a:schemeClr val="tx1"/>
                </a:solidFill>
                <a:effectLst/>
                <a:latin typeface="+mn-lt"/>
                <a:ea typeface="+mn-ea"/>
                <a:cs typeface="+mn-cs"/>
              </a:rPr>
              <a:t>Kiinnitä huomiota partnerin pituus- ja attityydimerkinantoihin, niin tiedät mitä väriä pitää. Pidä ensisijaisesti sellaista väriä, jota sinulta ei voida maskata pois.</a:t>
            </a:r>
          </a:p>
          <a:p>
            <a:pPr lvl="1"/>
            <a:r>
              <a:rPr lang="fi-FI" sz="1200" kern="1200" dirty="0">
                <a:solidFill>
                  <a:schemeClr val="tx1"/>
                </a:solidFill>
                <a:effectLst/>
                <a:latin typeface="+mn-lt"/>
                <a:ea typeface="+mn-ea"/>
                <a:cs typeface="+mn-cs"/>
              </a:rPr>
              <a:t>Kun sakaat ensimmäisen kerran, pyydä sitä väriä jota aiot myös pitää, jotta partnerisi voi huoletta sakata sen värin kuvatkin tarvittaessa pois pitääkseen jotain toista väriä.</a:t>
            </a:r>
          </a:p>
          <a:p>
            <a:pPr lvl="1"/>
            <a:r>
              <a:rPr lang="fi-FI" sz="1200" kern="1200" dirty="0">
                <a:solidFill>
                  <a:schemeClr val="tx1"/>
                </a:solidFill>
                <a:effectLst/>
                <a:latin typeface="+mn-lt"/>
                <a:ea typeface="+mn-ea"/>
                <a:cs typeface="+mn-cs"/>
              </a:rPr>
              <a:t>Muun informaation puuttuessa pidä se minkä tiedät. Jos pelinviejä on vaikka luvannut 4k herttaa, pidä kiinni Jxxx hertastasi.</a:t>
            </a:r>
          </a:p>
          <a:p>
            <a:pPr lvl="1"/>
            <a:r>
              <a:rPr lang="fi-FI" sz="1200" kern="1200" dirty="0">
                <a:solidFill>
                  <a:schemeClr val="tx1"/>
                </a:solidFill>
                <a:effectLst/>
                <a:latin typeface="+mn-lt"/>
                <a:ea typeface="+mn-ea"/>
                <a:cs typeface="+mn-cs"/>
              </a:rPr>
              <a:t>Älä paljasta partnerin kortteja</a:t>
            </a:r>
          </a:p>
          <a:p>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5</a:t>
            </a:fld>
            <a:endParaRPr lang="fi-FI"/>
          </a:p>
        </p:txBody>
      </p:sp>
    </p:spTree>
    <p:extLst>
      <p:ext uri="{BB962C8B-B14F-4D97-AF65-F5344CB8AC3E}">
        <p14:creationId xmlns:p14="http://schemas.microsoft.com/office/powerpoint/2010/main" val="1806402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sz="1200" kern="1200" dirty="0">
                <a:solidFill>
                  <a:schemeClr val="tx1"/>
                </a:solidFill>
                <a:effectLst/>
                <a:latin typeface="+mn-lt"/>
                <a:ea typeface="+mn-ea"/>
                <a:cs typeface="+mn-cs"/>
              </a:rPr>
              <a:t>Jos kolmannessa kädessä on nopea kiinniotto, ei ole syytä laistaa lähtöä. </a:t>
            </a:r>
            <a:endParaRPr lang="fi-FI" dirty="0"/>
          </a:p>
        </p:txBody>
      </p:sp>
      <p:sp>
        <p:nvSpPr>
          <p:cNvPr id="4" name="Slide Number Placeholder 3"/>
          <p:cNvSpPr>
            <a:spLocks noGrp="1"/>
          </p:cNvSpPr>
          <p:nvPr>
            <p:ph type="sldNum" sz="quarter" idx="5"/>
          </p:nvPr>
        </p:nvSpPr>
        <p:spPr/>
        <p:txBody>
          <a:bodyPr/>
          <a:lstStyle/>
          <a:p>
            <a:fld id="{8B1AD805-0325-4C88-A842-C1D2FE84CECB}" type="slidenum">
              <a:rPr lang="fi-FI" smtClean="0"/>
              <a:t>6</a:t>
            </a:fld>
            <a:endParaRPr lang="fi-FI"/>
          </a:p>
        </p:txBody>
      </p:sp>
    </p:spTree>
    <p:extLst>
      <p:ext uri="{BB962C8B-B14F-4D97-AF65-F5344CB8AC3E}">
        <p14:creationId xmlns:p14="http://schemas.microsoft.com/office/powerpoint/2010/main" val="3358708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1AD805-0325-4C88-A842-C1D2FE84CECB}" type="slidenum">
              <a:rPr kumimoji="0" lang="fi-FI"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fi-FI"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93266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B1AD805-0325-4C88-A842-C1D2FE84CECB}" type="slidenum">
              <a:rPr kumimoji="0" lang="fi-FI"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fi-FI"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8102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E9953-8526-4E96-896C-615439ECEC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id="{2032FBB7-6862-4991-97E6-3FECEFCBD9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CA18E802-3B32-4C09-8643-05C38C0E0DF2}"/>
              </a:ext>
            </a:extLst>
          </p:cNvPr>
          <p:cNvSpPr>
            <a:spLocks noGrp="1"/>
          </p:cNvSpPr>
          <p:nvPr>
            <p:ph type="dt" sz="half" idx="10"/>
          </p:nvPr>
        </p:nvSpPr>
        <p:spPr/>
        <p:txBody>
          <a:bodyPr/>
          <a:lstStyle/>
          <a:p>
            <a:fld id="{788C27BF-58EC-4F5F-93C7-7AF1DE2BC6A6}" type="datetimeFigureOut">
              <a:rPr lang="fi-FI" smtClean="0"/>
              <a:t>20.4.2021</a:t>
            </a:fld>
            <a:endParaRPr lang="fi-FI"/>
          </a:p>
        </p:txBody>
      </p:sp>
      <p:sp>
        <p:nvSpPr>
          <p:cNvPr id="5" name="Footer Placeholder 4">
            <a:extLst>
              <a:ext uri="{FF2B5EF4-FFF2-40B4-BE49-F238E27FC236}">
                <a16:creationId xmlns:a16="http://schemas.microsoft.com/office/drawing/2014/main" id="{7CD7D53F-F3BE-48E4-9F9D-748FD902EE9C}"/>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75D8267E-B873-45A0-9C2E-371D70D889F3}"/>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978540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DCFAA-4AD6-4D12-94B8-8176A6830D91}"/>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B296AD01-DF31-444F-B9DB-0591CCB108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9B89BDFC-AD03-415B-BD98-1621A27F1022}"/>
              </a:ext>
            </a:extLst>
          </p:cNvPr>
          <p:cNvSpPr>
            <a:spLocks noGrp="1"/>
          </p:cNvSpPr>
          <p:nvPr>
            <p:ph type="dt" sz="half" idx="10"/>
          </p:nvPr>
        </p:nvSpPr>
        <p:spPr/>
        <p:txBody>
          <a:bodyPr/>
          <a:lstStyle/>
          <a:p>
            <a:fld id="{788C27BF-58EC-4F5F-93C7-7AF1DE2BC6A6}" type="datetimeFigureOut">
              <a:rPr lang="fi-FI" smtClean="0"/>
              <a:t>20.4.2021</a:t>
            </a:fld>
            <a:endParaRPr lang="fi-FI"/>
          </a:p>
        </p:txBody>
      </p:sp>
      <p:sp>
        <p:nvSpPr>
          <p:cNvPr id="5" name="Footer Placeholder 4">
            <a:extLst>
              <a:ext uri="{FF2B5EF4-FFF2-40B4-BE49-F238E27FC236}">
                <a16:creationId xmlns:a16="http://schemas.microsoft.com/office/drawing/2014/main" id="{BCD15623-5D8D-467B-B981-B57288058E92}"/>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1B233411-7CFA-4CF6-A306-25559FF8CF5A}"/>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4000368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2955D7-C28A-4DB6-81F6-CF7A0F480E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14F37562-5F31-42DC-99B2-F9360ECB51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09D52BB-7A1E-4855-9A81-D06A3E8C5E02}"/>
              </a:ext>
            </a:extLst>
          </p:cNvPr>
          <p:cNvSpPr>
            <a:spLocks noGrp="1"/>
          </p:cNvSpPr>
          <p:nvPr>
            <p:ph type="dt" sz="half" idx="10"/>
          </p:nvPr>
        </p:nvSpPr>
        <p:spPr/>
        <p:txBody>
          <a:bodyPr/>
          <a:lstStyle/>
          <a:p>
            <a:fld id="{788C27BF-58EC-4F5F-93C7-7AF1DE2BC6A6}" type="datetimeFigureOut">
              <a:rPr lang="fi-FI" smtClean="0"/>
              <a:t>20.4.2021</a:t>
            </a:fld>
            <a:endParaRPr lang="fi-FI"/>
          </a:p>
        </p:txBody>
      </p:sp>
      <p:sp>
        <p:nvSpPr>
          <p:cNvPr id="5" name="Footer Placeholder 4">
            <a:extLst>
              <a:ext uri="{FF2B5EF4-FFF2-40B4-BE49-F238E27FC236}">
                <a16:creationId xmlns:a16="http://schemas.microsoft.com/office/drawing/2014/main" id="{C4C2CC37-3454-43CE-9C2D-9F461CBEC0B8}"/>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D9ADACED-8B2B-4E0A-94A4-C96086D75B7E}"/>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510564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EC8C5-FE5A-4518-A802-E2BB557548C5}"/>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126B9CFE-88EE-4EB0-817C-15720F3DF6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39F882D8-5830-47D1-9765-EBEFA77EF791}"/>
              </a:ext>
            </a:extLst>
          </p:cNvPr>
          <p:cNvSpPr>
            <a:spLocks noGrp="1"/>
          </p:cNvSpPr>
          <p:nvPr>
            <p:ph type="dt" sz="half" idx="10"/>
          </p:nvPr>
        </p:nvSpPr>
        <p:spPr/>
        <p:txBody>
          <a:bodyPr/>
          <a:lstStyle/>
          <a:p>
            <a:fld id="{788C27BF-58EC-4F5F-93C7-7AF1DE2BC6A6}" type="datetimeFigureOut">
              <a:rPr lang="fi-FI" smtClean="0"/>
              <a:t>20.4.2021</a:t>
            </a:fld>
            <a:endParaRPr lang="fi-FI"/>
          </a:p>
        </p:txBody>
      </p:sp>
      <p:sp>
        <p:nvSpPr>
          <p:cNvPr id="5" name="Footer Placeholder 4">
            <a:extLst>
              <a:ext uri="{FF2B5EF4-FFF2-40B4-BE49-F238E27FC236}">
                <a16:creationId xmlns:a16="http://schemas.microsoft.com/office/drawing/2014/main" id="{CFCDA170-D507-473E-A1A9-649843D8407B}"/>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9520D450-239C-4B7D-83D6-E162BA1E7023}"/>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1072286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DB58-4DE2-455C-9474-AFD6253FB0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81B537BA-90C5-40DF-8CFC-568E0914F4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021202-EACA-4E3A-BDD5-74534D533454}"/>
              </a:ext>
            </a:extLst>
          </p:cNvPr>
          <p:cNvSpPr>
            <a:spLocks noGrp="1"/>
          </p:cNvSpPr>
          <p:nvPr>
            <p:ph type="dt" sz="half" idx="10"/>
          </p:nvPr>
        </p:nvSpPr>
        <p:spPr/>
        <p:txBody>
          <a:bodyPr/>
          <a:lstStyle/>
          <a:p>
            <a:fld id="{788C27BF-58EC-4F5F-93C7-7AF1DE2BC6A6}" type="datetimeFigureOut">
              <a:rPr lang="fi-FI" smtClean="0"/>
              <a:t>20.4.2021</a:t>
            </a:fld>
            <a:endParaRPr lang="fi-FI"/>
          </a:p>
        </p:txBody>
      </p:sp>
      <p:sp>
        <p:nvSpPr>
          <p:cNvPr id="5" name="Footer Placeholder 4">
            <a:extLst>
              <a:ext uri="{FF2B5EF4-FFF2-40B4-BE49-F238E27FC236}">
                <a16:creationId xmlns:a16="http://schemas.microsoft.com/office/drawing/2014/main" id="{C19FE359-2627-47EF-8F04-CE0383DD75F3}"/>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9DCF5642-1CAF-439A-A250-3551DD90DD49}"/>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983861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98479-33F1-49AB-9F9E-0D502DBC16CB}"/>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CBA78A67-3986-49DD-B96F-00D1088B20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4586D00B-F60D-4345-88BE-31B24787E5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A55BB0DC-7BAE-4AC7-AB6A-7AFB52D7F67F}"/>
              </a:ext>
            </a:extLst>
          </p:cNvPr>
          <p:cNvSpPr>
            <a:spLocks noGrp="1"/>
          </p:cNvSpPr>
          <p:nvPr>
            <p:ph type="dt" sz="half" idx="10"/>
          </p:nvPr>
        </p:nvSpPr>
        <p:spPr/>
        <p:txBody>
          <a:bodyPr/>
          <a:lstStyle/>
          <a:p>
            <a:fld id="{788C27BF-58EC-4F5F-93C7-7AF1DE2BC6A6}" type="datetimeFigureOut">
              <a:rPr lang="fi-FI" smtClean="0"/>
              <a:t>20.4.2021</a:t>
            </a:fld>
            <a:endParaRPr lang="fi-FI"/>
          </a:p>
        </p:txBody>
      </p:sp>
      <p:sp>
        <p:nvSpPr>
          <p:cNvPr id="6" name="Footer Placeholder 5">
            <a:extLst>
              <a:ext uri="{FF2B5EF4-FFF2-40B4-BE49-F238E27FC236}">
                <a16:creationId xmlns:a16="http://schemas.microsoft.com/office/drawing/2014/main" id="{FE2ECB3B-2E04-436F-A03E-8EF942AF12B4}"/>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3D8CB31A-3504-409D-A49C-1E666BFF47B9}"/>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653859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6229-C209-4D62-BA3A-C72B8712F31A}"/>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3190299B-1EA4-4B39-8151-63943C59B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EE0569-9EEE-4EB5-94D9-8B7831C30C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EC314F17-5846-40B6-B826-38FC0BB3B5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5A7040-D0B4-46A6-841D-5C3A95E19A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17D7EBB6-8948-4DDF-829E-00EABC398EB8}"/>
              </a:ext>
            </a:extLst>
          </p:cNvPr>
          <p:cNvSpPr>
            <a:spLocks noGrp="1"/>
          </p:cNvSpPr>
          <p:nvPr>
            <p:ph type="dt" sz="half" idx="10"/>
          </p:nvPr>
        </p:nvSpPr>
        <p:spPr/>
        <p:txBody>
          <a:bodyPr/>
          <a:lstStyle/>
          <a:p>
            <a:fld id="{788C27BF-58EC-4F5F-93C7-7AF1DE2BC6A6}" type="datetimeFigureOut">
              <a:rPr lang="fi-FI" smtClean="0"/>
              <a:t>20.4.2021</a:t>
            </a:fld>
            <a:endParaRPr lang="fi-FI"/>
          </a:p>
        </p:txBody>
      </p:sp>
      <p:sp>
        <p:nvSpPr>
          <p:cNvPr id="8" name="Footer Placeholder 7">
            <a:extLst>
              <a:ext uri="{FF2B5EF4-FFF2-40B4-BE49-F238E27FC236}">
                <a16:creationId xmlns:a16="http://schemas.microsoft.com/office/drawing/2014/main" id="{03C48080-D7B7-43D5-AFE5-9ED1AE74A479}"/>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B4D78455-11B1-4C63-A77C-F64B5E9CABD6}"/>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676655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11E9-48F1-4C1D-B5FD-674BF88D76C8}"/>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085B3D01-4FDA-4C82-BEF0-157EF2CB9E4B}"/>
              </a:ext>
            </a:extLst>
          </p:cNvPr>
          <p:cNvSpPr>
            <a:spLocks noGrp="1"/>
          </p:cNvSpPr>
          <p:nvPr>
            <p:ph type="dt" sz="half" idx="10"/>
          </p:nvPr>
        </p:nvSpPr>
        <p:spPr/>
        <p:txBody>
          <a:bodyPr/>
          <a:lstStyle/>
          <a:p>
            <a:fld id="{788C27BF-58EC-4F5F-93C7-7AF1DE2BC6A6}" type="datetimeFigureOut">
              <a:rPr lang="fi-FI" smtClean="0"/>
              <a:t>20.4.2021</a:t>
            </a:fld>
            <a:endParaRPr lang="fi-FI"/>
          </a:p>
        </p:txBody>
      </p:sp>
      <p:sp>
        <p:nvSpPr>
          <p:cNvPr id="4" name="Footer Placeholder 3">
            <a:extLst>
              <a:ext uri="{FF2B5EF4-FFF2-40B4-BE49-F238E27FC236}">
                <a16:creationId xmlns:a16="http://schemas.microsoft.com/office/drawing/2014/main" id="{E4784E50-ECBE-452B-A928-B6D464163DFA}"/>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0E018E1D-62B7-45DA-A101-F82DA921C8B0}"/>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326744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3BBF68-6AC4-4DB8-AB3A-A4FB804686F5}"/>
              </a:ext>
            </a:extLst>
          </p:cNvPr>
          <p:cNvSpPr>
            <a:spLocks noGrp="1"/>
          </p:cNvSpPr>
          <p:nvPr>
            <p:ph type="dt" sz="half" idx="10"/>
          </p:nvPr>
        </p:nvSpPr>
        <p:spPr/>
        <p:txBody>
          <a:bodyPr/>
          <a:lstStyle/>
          <a:p>
            <a:fld id="{788C27BF-58EC-4F5F-93C7-7AF1DE2BC6A6}" type="datetimeFigureOut">
              <a:rPr lang="fi-FI" smtClean="0"/>
              <a:t>20.4.2021</a:t>
            </a:fld>
            <a:endParaRPr lang="fi-FI"/>
          </a:p>
        </p:txBody>
      </p:sp>
      <p:sp>
        <p:nvSpPr>
          <p:cNvPr id="3" name="Footer Placeholder 2">
            <a:extLst>
              <a:ext uri="{FF2B5EF4-FFF2-40B4-BE49-F238E27FC236}">
                <a16:creationId xmlns:a16="http://schemas.microsoft.com/office/drawing/2014/main" id="{E952F01E-6E72-4D70-9F20-E7182B5DC92D}"/>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5A07039A-3EB4-4211-BF31-44DB0E68C689}"/>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779127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E2785-C650-442A-A4FC-C94427A096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C0C5AC10-6E37-4001-ABDE-3701F60C69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45459DFD-6030-4006-B73E-9084C85BCB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EF61C1-17F7-4C07-B426-A51250F6B240}"/>
              </a:ext>
            </a:extLst>
          </p:cNvPr>
          <p:cNvSpPr>
            <a:spLocks noGrp="1"/>
          </p:cNvSpPr>
          <p:nvPr>
            <p:ph type="dt" sz="half" idx="10"/>
          </p:nvPr>
        </p:nvSpPr>
        <p:spPr/>
        <p:txBody>
          <a:bodyPr/>
          <a:lstStyle/>
          <a:p>
            <a:fld id="{788C27BF-58EC-4F5F-93C7-7AF1DE2BC6A6}" type="datetimeFigureOut">
              <a:rPr lang="fi-FI" smtClean="0"/>
              <a:t>20.4.2021</a:t>
            </a:fld>
            <a:endParaRPr lang="fi-FI"/>
          </a:p>
        </p:txBody>
      </p:sp>
      <p:sp>
        <p:nvSpPr>
          <p:cNvPr id="6" name="Footer Placeholder 5">
            <a:extLst>
              <a:ext uri="{FF2B5EF4-FFF2-40B4-BE49-F238E27FC236}">
                <a16:creationId xmlns:a16="http://schemas.microsoft.com/office/drawing/2014/main" id="{CF7F7528-917B-42B0-9BFC-DE098E633514}"/>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1E9CA3F6-1945-481F-927F-FD21B3350D20}"/>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4220681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E4353-C17C-4551-8F3B-32B4773342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009DAD6C-C87D-4D04-AAEA-C67F0F294E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id="{93195FAB-9EAE-4A41-A664-3E9A129644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B87AB8-9C6E-4A19-BA1B-838C083FDD6F}"/>
              </a:ext>
            </a:extLst>
          </p:cNvPr>
          <p:cNvSpPr>
            <a:spLocks noGrp="1"/>
          </p:cNvSpPr>
          <p:nvPr>
            <p:ph type="dt" sz="half" idx="10"/>
          </p:nvPr>
        </p:nvSpPr>
        <p:spPr/>
        <p:txBody>
          <a:bodyPr/>
          <a:lstStyle/>
          <a:p>
            <a:fld id="{788C27BF-58EC-4F5F-93C7-7AF1DE2BC6A6}" type="datetimeFigureOut">
              <a:rPr lang="fi-FI" smtClean="0"/>
              <a:t>20.4.2021</a:t>
            </a:fld>
            <a:endParaRPr lang="fi-FI"/>
          </a:p>
        </p:txBody>
      </p:sp>
      <p:sp>
        <p:nvSpPr>
          <p:cNvPr id="6" name="Footer Placeholder 5">
            <a:extLst>
              <a:ext uri="{FF2B5EF4-FFF2-40B4-BE49-F238E27FC236}">
                <a16:creationId xmlns:a16="http://schemas.microsoft.com/office/drawing/2014/main" id="{601A9991-FE7B-4A39-8AD9-0FD2D222192F}"/>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C91B56ED-C9D6-4DA4-8A84-F371A8413DBF}"/>
              </a:ext>
            </a:extLst>
          </p:cNvPr>
          <p:cNvSpPr>
            <a:spLocks noGrp="1"/>
          </p:cNvSpPr>
          <p:nvPr>
            <p:ph type="sldNum" sz="quarter" idx="12"/>
          </p:nvPr>
        </p:nvSpPr>
        <p:spPr/>
        <p:txBody>
          <a:bodyPr/>
          <a:lstStyle/>
          <a:p>
            <a:fld id="{F29184DA-D32F-4225-94AE-577E2767C15F}" type="slidenum">
              <a:rPr lang="fi-FI" smtClean="0"/>
              <a:t>‹#›</a:t>
            </a:fld>
            <a:endParaRPr lang="fi-FI"/>
          </a:p>
        </p:txBody>
      </p:sp>
    </p:spTree>
    <p:extLst>
      <p:ext uri="{BB962C8B-B14F-4D97-AF65-F5344CB8AC3E}">
        <p14:creationId xmlns:p14="http://schemas.microsoft.com/office/powerpoint/2010/main" val="2227408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94D803-14FC-4692-BAD0-FE97F4167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94A0157D-94DC-44FD-9A0B-1126ECA199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90ECA361-93CD-4451-AC13-AAFE418AAE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8C27BF-58EC-4F5F-93C7-7AF1DE2BC6A6}" type="datetimeFigureOut">
              <a:rPr lang="fi-FI" smtClean="0"/>
              <a:t>20.4.2021</a:t>
            </a:fld>
            <a:endParaRPr lang="fi-FI"/>
          </a:p>
        </p:txBody>
      </p:sp>
      <p:sp>
        <p:nvSpPr>
          <p:cNvPr id="5" name="Footer Placeholder 4">
            <a:extLst>
              <a:ext uri="{FF2B5EF4-FFF2-40B4-BE49-F238E27FC236}">
                <a16:creationId xmlns:a16="http://schemas.microsoft.com/office/drawing/2014/main" id="{A9326536-5145-442F-8B5F-23895955DC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17006CD7-83B4-4C5B-872B-B361E5D57F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184DA-D32F-4225-94AE-577E2767C15F}" type="slidenum">
              <a:rPr lang="fi-FI" smtClean="0"/>
              <a:t>‹#›</a:t>
            </a:fld>
            <a:endParaRPr lang="fi-FI"/>
          </a:p>
        </p:txBody>
      </p:sp>
    </p:spTree>
    <p:extLst>
      <p:ext uri="{BB962C8B-B14F-4D97-AF65-F5344CB8AC3E}">
        <p14:creationId xmlns:p14="http://schemas.microsoft.com/office/powerpoint/2010/main" val="4184387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tammerbridge.fi/tieto/sbl/jatkokurssi_iltanen.pdf" TargetMode="Externa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8">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9960918-93E0-4137-BDBA-EE87186F1AD9}"/>
              </a:ext>
            </a:extLst>
          </p:cNvPr>
          <p:cNvPicPr>
            <a:picLocks noChangeAspect="1"/>
          </p:cNvPicPr>
          <p:nvPr/>
        </p:nvPicPr>
        <p:blipFill>
          <a:blip r:embed="rId3"/>
          <a:stretch>
            <a:fillRect/>
          </a:stretch>
        </p:blipFill>
        <p:spPr>
          <a:xfrm>
            <a:off x="1289303" y="1119116"/>
            <a:ext cx="7198810" cy="2213635"/>
          </a:xfrm>
          <a:prstGeom prst="rect">
            <a:avLst/>
          </a:prstGeom>
        </p:spPr>
      </p:pic>
      <p:sp>
        <p:nvSpPr>
          <p:cNvPr id="26" name="Right Triangle 1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1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D58B7F-0868-4319-9BF5-CF0CD130AE52}"/>
              </a:ext>
            </a:extLst>
          </p:cNvPr>
          <p:cNvSpPr>
            <a:spLocks noGrp="1"/>
          </p:cNvSpPr>
          <p:nvPr>
            <p:ph type="ctrTitle"/>
          </p:nvPr>
        </p:nvSpPr>
        <p:spPr>
          <a:xfrm>
            <a:off x="1289304" y="3429000"/>
            <a:ext cx="8921672" cy="1713305"/>
          </a:xfrm>
        </p:spPr>
        <p:txBody>
          <a:bodyPr anchor="b">
            <a:normAutofit/>
          </a:bodyPr>
          <a:lstStyle/>
          <a:p>
            <a:pPr algn="l"/>
            <a:r>
              <a:rPr lang="fi-FI" sz="8000" dirty="0"/>
              <a:t>Bridgen jatkokurssi</a:t>
            </a:r>
          </a:p>
        </p:txBody>
      </p:sp>
      <p:sp>
        <p:nvSpPr>
          <p:cNvPr id="3" name="Subtitle 2">
            <a:extLst>
              <a:ext uri="{FF2B5EF4-FFF2-40B4-BE49-F238E27FC236}">
                <a16:creationId xmlns:a16="http://schemas.microsoft.com/office/drawing/2014/main" id="{0263CE08-587D-46B3-8B1B-B49FB5755884}"/>
              </a:ext>
            </a:extLst>
          </p:cNvPr>
          <p:cNvSpPr>
            <a:spLocks noGrp="1"/>
          </p:cNvSpPr>
          <p:nvPr>
            <p:ph type="subTitle" idx="1"/>
          </p:nvPr>
        </p:nvSpPr>
        <p:spPr>
          <a:xfrm>
            <a:off x="1289303" y="5142305"/>
            <a:ext cx="7321298" cy="753165"/>
          </a:xfrm>
        </p:spPr>
        <p:txBody>
          <a:bodyPr anchor="t">
            <a:normAutofit/>
          </a:bodyPr>
          <a:lstStyle/>
          <a:p>
            <a:r>
              <a:rPr lang="fi-FI" sz="3200" dirty="0"/>
              <a:t>Oppitunti 5: Puolustaminen II</a:t>
            </a:r>
          </a:p>
        </p:txBody>
      </p:sp>
      <p:sp>
        <p:nvSpPr>
          <p:cNvPr id="5" name="TextBox 4">
            <a:hlinkClick r:id="rId4"/>
            <a:extLst>
              <a:ext uri="{FF2B5EF4-FFF2-40B4-BE49-F238E27FC236}">
                <a16:creationId xmlns:a16="http://schemas.microsoft.com/office/drawing/2014/main" id="{B2E7C2D6-89B8-4DA4-9A07-205367D7C5D9}"/>
              </a:ext>
            </a:extLst>
          </p:cNvPr>
          <p:cNvSpPr txBox="1"/>
          <p:nvPr/>
        </p:nvSpPr>
        <p:spPr>
          <a:xfrm>
            <a:off x="906449" y="6327802"/>
            <a:ext cx="8380675" cy="369332"/>
          </a:xfrm>
          <a:prstGeom prst="rect">
            <a:avLst/>
          </a:prstGeom>
          <a:noFill/>
        </p:spPr>
        <p:txBody>
          <a:bodyPr wrap="square" rtlCol="0">
            <a:spAutoFit/>
          </a:bodyPr>
          <a:lstStyle/>
          <a:p>
            <a:r>
              <a:rPr lang="fi-FI" dirty="0"/>
              <a:t>Lähde: Raimo Iltanen: BRIDGEN JATKOKURSSIKIRJA, Suomen Bridgeliitto, 1984</a:t>
            </a:r>
          </a:p>
        </p:txBody>
      </p:sp>
    </p:spTree>
    <p:extLst>
      <p:ext uri="{BB962C8B-B14F-4D97-AF65-F5344CB8AC3E}">
        <p14:creationId xmlns:p14="http://schemas.microsoft.com/office/powerpoint/2010/main" val="3120140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9" y="893"/>
            <a:ext cx="12185775" cy="68562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89" y="893"/>
            <a:ext cx="12185775" cy="685621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4" name="Group 13">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89" y="893"/>
            <a:ext cx="4705827" cy="6856214"/>
            <a:chOff x="651279" y="598259"/>
            <a:chExt cx="10889442" cy="5680742"/>
          </a:xfrm>
        </p:grpSpPr>
        <p:sp>
          <p:nvSpPr>
            <p:cNvPr id="15"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8" name="Group 17">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11" y="893"/>
            <a:ext cx="12185778" cy="6856214"/>
            <a:chOff x="0" y="0"/>
            <a:chExt cx="12188952" cy="6858000"/>
          </a:xfrm>
        </p:grpSpPr>
        <p:sp>
          <p:nvSpPr>
            <p:cNvPr id="19" name="Freeform: Shape 18">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063"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F8621ED1-F2F7-4809-B613-981A8B108FB3}"/>
              </a:ext>
            </a:extLst>
          </p:cNvPr>
          <p:cNvSpPr>
            <a:spLocks noGrp="1"/>
          </p:cNvSpPr>
          <p:nvPr>
            <p:ph type="title"/>
          </p:nvPr>
        </p:nvSpPr>
        <p:spPr>
          <a:xfrm>
            <a:off x="787768" y="841923"/>
            <a:ext cx="3514329" cy="5338706"/>
          </a:xfrm>
        </p:spPr>
        <p:txBody>
          <a:bodyPr anchor="ctr">
            <a:normAutofit/>
          </a:bodyPr>
          <a:lstStyle/>
          <a:p>
            <a:r>
              <a:rPr lang="fi-FI" dirty="0">
                <a:solidFill>
                  <a:schemeClr val="bg1"/>
                </a:solidFill>
              </a:rPr>
              <a:t>Oulun kirjastobridge RealBridgessä</a:t>
            </a:r>
          </a:p>
        </p:txBody>
      </p:sp>
      <p:graphicFrame>
        <p:nvGraphicFramePr>
          <p:cNvPr id="5" name="Content Placeholder 2">
            <a:extLst>
              <a:ext uri="{FF2B5EF4-FFF2-40B4-BE49-F238E27FC236}">
                <a16:creationId xmlns:a16="http://schemas.microsoft.com/office/drawing/2014/main" id="{C32FE1E0-4EC8-40AC-AFB9-BF56263075BD}"/>
              </a:ext>
            </a:extLst>
          </p:cNvPr>
          <p:cNvGraphicFramePr>
            <a:graphicFrameLocks noGrp="1"/>
          </p:cNvGraphicFramePr>
          <p:nvPr>
            <p:ph idx="1"/>
          </p:nvPr>
        </p:nvGraphicFramePr>
        <p:xfrm>
          <a:off x="4986176" y="231840"/>
          <a:ext cx="6366255" cy="64039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85423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Triangle 2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C4D55A-64C7-4AFF-8F14-6BF127ABB8E6}"/>
              </a:ext>
            </a:extLst>
          </p:cNvPr>
          <p:cNvSpPr>
            <a:spLocks noGrp="1"/>
          </p:cNvSpPr>
          <p:nvPr>
            <p:ph type="title"/>
          </p:nvPr>
        </p:nvSpPr>
        <p:spPr>
          <a:xfrm>
            <a:off x="1075767" y="1188637"/>
            <a:ext cx="2988234" cy="4480726"/>
          </a:xfrm>
        </p:spPr>
        <p:txBody>
          <a:bodyPr>
            <a:normAutofit/>
          </a:bodyPr>
          <a:lstStyle/>
          <a:p>
            <a:pPr algn="ctr"/>
            <a:r>
              <a:rPr lang="fi-FI" sz="4000" b="1" dirty="0"/>
              <a:t>Tee partnerin elämä helpoksi</a:t>
            </a:r>
          </a:p>
        </p:txBody>
      </p:sp>
      <p:cxnSp>
        <p:nvCxnSpPr>
          <p:cNvPr id="27" name="Straight Connector 26">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67CE26A-3536-44A4-944E-6FD79D252829}"/>
              </a:ext>
            </a:extLst>
          </p:cNvPr>
          <p:cNvSpPr>
            <a:spLocks noGrp="1"/>
          </p:cNvSpPr>
          <p:nvPr>
            <p:ph idx="1"/>
          </p:nvPr>
        </p:nvSpPr>
        <p:spPr>
          <a:xfrm>
            <a:off x="5158842" y="1709530"/>
            <a:ext cx="4702848" cy="3889214"/>
          </a:xfrm>
        </p:spPr>
        <p:txBody>
          <a:bodyPr anchor="ctr">
            <a:normAutofit/>
          </a:bodyPr>
          <a:lstStyle/>
          <a:p>
            <a:r>
              <a:rPr lang="fi-FI" sz="2400" dirty="0"/>
              <a:t>Käytä väritarjouksia ja kahdennuksia ohjaamaan lähtöjä kun voit tehdä sen turvallisesti</a:t>
            </a:r>
          </a:p>
          <a:p>
            <a:r>
              <a:rPr lang="fi-FI" sz="2400" dirty="0"/>
              <a:t>Auta partneria näyttämällä pituutta ja pyyntöjä </a:t>
            </a:r>
            <a:r>
              <a:rPr lang="fi-FI" sz="2400" u="sng" dirty="0"/>
              <a:t>selkeästi</a:t>
            </a:r>
          </a:p>
          <a:p>
            <a:r>
              <a:rPr lang="fi-FI" sz="2400" dirty="0"/>
              <a:t>Luota partneriisi, älä pelinviejään</a:t>
            </a:r>
          </a:p>
          <a:p>
            <a:r>
              <a:rPr lang="fi-FI" sz="2400" dirty="0"/>
              <a:t>Käytä myös järkeä: aina ei ole hyvää pyyntiä tai korttia jolla pyytää</a:t>
            </a:r>
          </a:p>
          <a:p>
            <a:endParaRPr lang="fi-FI" sz="2400" dirty="0"/>
          </a:p>
        </p:txBody>
      </p:sp>
    </p:spTree>
    <p:extLst>
      <p:ext uri="{BB962C8B-B14F-4D97-AF65-F5344CB8AC3E}">
        <p14:creationId xmlns:p14="http://schemas.microsoft.com/office/powerpoint/2010/main" val="3841553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4D55A-64C7-4AFF-8F14-6BF127ABB8E6}"/>
              </a:ext>
            </a:extLst>
          </p:cNvPr>
          <p:cNvSpPr>
            <a:spLocks noGrp="1"/>
          </p:cNvSpPr>
          <p:nvPr>
            <p:ph type="title"/>
          </p:nvPr>
        </p:nvSpPr>
        <p:spPr>
          <a:xfrm>
            <a:off x="0" y="0"/>
            <a:ext cx="12192000" cy="1676603"/>
          </a:xfrm>
          <a:solidFill>
            <a:schemeClr val="accent1">
              <a:lumMod val="75000"/>
            </a:schemeClr>
          </a:solidFill>
        </p:spPr>
        <p:txBody>
          <a:bodyPr>
            <a:normAutofit/>
          </a:bodyPr>
          <a:lstStyle/>
          <a:p>
            <a:pPr algn="ctr"/>
            <a:r>
              <a:rPr lang="fi-FI" sz="3600" b="1" dirty="0">
                <a:solidFill>
                  <a:schemeClr val="bg1"/>
                </a:solidFill>
              </a:rPr>
              <a:t>ITALIALAINEN SAKAUS</a:t>
            </a:r>
          </a:p>
        </p:txBody>
      </p:sp>
      <p:sp>
        <p:nvSpPr>
          <p:cNvPr id="3" name="Content Placeholder 2">
            <a:extLst>
              <a:ext uri="{FF2B5EF4-FFF2-40B4-BE49-F238E27FC236}">
                <a16:creationId xmlns:a16="http://schemas.microsoft.com/office/drawing/2014/main" id="{A67CE26A-3536-44A4-944E-6FD79D252829}"/>
              </a:ext>
            </a:extLst>
          </p:cNvPr>
          <p:cNvSpPr>
            <a:spLocks noGrp="1"/>
          </p:cNvSpPr>
          <p:nvPr>
            <p:ph idx="1"/>
          </p:nvPr>
        </p:nvSpPr>
        <p:spPr>
          <a:xfrm>
            <a:off x="640911" y="1903616"/>
            <a:ext cx="11271227" cy="4789596"/>
          </a:xfrm>
        </p:spPr>
        <p:txBody>
          <a:bodyPr>
            <a:normAutofit/>
          </a:bodyPr>
          <a:lstStyle/>
          <a:p>
            <a:r>
              <a:rPr lang="fi-FI" sz="2000" dirty="0"/>
              <a:t>Pelin aikana pieni pyytää ja iso kieltää. Tämän lisäksi voidaan sopia siitä, että ensimmäinen sakaus on italialainen.</a:t>
            </a:r>
          </a:p>
          <a:p>
            <a:pPr marL="0" indent="0">
              <a:buNone/>
            </a:pPr>
            <a:r>
              <a:rPr lang="fi-FI" sz="2000" dirty="0"/>
              <a:t>	(Sakaus = kun et voi tunnustaa maata, niin joudut pelaamaan jotain toista maata)</a:t>
            </a:r>
          </a:p>
          <a:p>
            <a:pPr marL="0" indent="0">
              <a:buNone/>
            </a:pPr>
            <a:endParaRPr lang="fi-FI" sz="2000" dirty="0"/>
          </a:p>
          <a:p>
            <a:pPr marL="0" indent="0">
              <a:buNone/>
            </a:pPr>
            <a:r>
              <a:rPr lang="fi-FI" sz="2000" dirty="0"/>
              <a:t>Italialainen sakaus:</a:t>
            </a:r>
          </a:p>
          <a:p>
            <a:r>
              <a:rPr lang="fi-FI" sz="2000" dirty="0"/>
              <a:t>Pieni parillinen kortti (2,4) pyytää alempaa väriä</a:t>
            </a:r>
          </a:p>
          <a:p>
            <a:r>
              <a:rPr lang="fi-FI" sz="2000" dirty="0"/>
              <a:t>Iso parillinen kortti (8,10) pyytää ylempää väriä</a:t>
            </a:r>
          </a:p>
          <a:p>
            <a:r>
              <a:rPr lang="fi-FI" sz="2000" dirty="0"/>
              <a:t>Pariton kortti pyytää väriä jota sakataan</a:t>
            </a:r>
          </a:p>
          <a:p>
            <a:pPr marL="0" indent="0">
              <a:buNone/>
            </a:pPr>
            <a:r>
              <a:rPr lang="fi-FI" sz="2000" dirty="0"/>
              <a:t>Huomaa että suuruus ja pienuus on suhteellista – jos puolustaja pelaa ensin 4 ja sitten myöhemmin 2, hän pyysi ylempää väriä!</a:t>
            </a:r>
          </a:p>
          <a:p>
            <a:pPr marL="0" indent="0">
              <a:buNone/>
            </a:pPr>
            <a:r>
              <a:rPr lang="fi-FI" sz="2000" dirty="0"/>
              <a:t>Italialaisen sakauksen hyöty on siinä, että löydät helpommin kortin jolla pyytää. </a:t>
            </a:r>
          </a:p>
        </p:txBody>
      </p:sp>
    </p:spTree>
    <p:extLst>
      <p:ext uri="{BB962C8B-B14F-4D97-AF65-F5344CB8AC3E}">
        <p14:creationId xmlns:p14="http://schemas.microsoft.com/office/powerpoint/2010/main" val="283838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fade">
                                      <p:cBhvr>
                                        <p:cTn id="29" dur="500"/>
                                        <p:tgtEl>
                                          <p:spTgt spid="3">
                                            <p:txEl>
                                              <p:pRg st="7" end="7"/>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4D55A-64C7-4AFF-8F14-6BF127ABB8E6}"/>
              </a:ext>
            </a:extLst>
          </p:cNvPr>
          <p:cNvSpPr>
            <a:spLocks noGrp="1"/>
          </p:cNvSpPr>
          <p:nvPr>
            <p:ph type="title"/>
          </p:nvPr>
        </p:nvSpPr>
        <p:spPr>
          <a:xfrm>
            <a:off x="649224" y="629266"/>
            <a:ext cx="5102351" cy="1676603"/>
          </a:xfrm>
          <a:solidFill>
            <a:schemeClr val="accent1">
              <a:lumMod val="75000"/>
            </a:schemeClr>
          </a:solidFill>
        </p:spPr>
        <p:txBody>
          <a:bodyPr>
            <a:normAutofit/>
          </a:bodyPr>
          <a:lstStyle/>
          <a:p>
            <a:r>
              <a:rPr lang="fi-FI" sz="3600" b="1" dirty="0">
                <a:solidFill>
                  <a:schemeClr val="bg1"/>
                </a:solidFill>
              </a:rPr>
              <a:t>LAVINTHAL-MERKINANTO</a:t>
            </a:r>
          </a:p>
        </p:txBody>
      </p:sp>
      <p:sp>
        <p:nvSpPr>
          <p:cNvPr id="3" name="Content Placeholder 2">
            <a:extLst>
              <a:ext uri="{FF2B5EF4-FFF2-40B4-BE49-F238E27FC236}">
                <a16:creationId xmlns:a16="http://schemas.microsoft.com/office/drawing/2014/main" id="{A67CE26A-3536-44A4-944E-6FD79D252829}"/>
              </a:ext>
            </a:extLst>
          </p:cNvPr>
          <p:cNvSpPr>
            <a:spLocks noGrp="1"/>
          </p:cNvSpPr>
          <p:nvPr>
            <p:ph idx="1"/>
          </p:nvPr>
        </p:nvSpPr>
        <p:spPr>
          <a:xfrm>
            <a:off x="649224" y="2907792"/>
            <a:ext cx="5102351" cy="3785419"/>
          </a:xfrm>
        </p:spPr>
        <p:txBody>
          <a:bodyPr>
            <a:normAutofit/>
          </a:bodyPr>
          <a:lstStyle/>
          <a:p>
            <a:pPr marL="0" indent="0">
              <a:buNone/>
            </a:pPr>
            <a:r>
              <a:rPr lang="fi-FI" sz="2000" dirty="0"/>
              <a:t>Pienellä kortilla näytetään pyyntö vaihtaa alempaan väriin ja tarpeettoman suurella ylempään väriin.</a:t>
            </a:r>
          </a:p>
          <a:p>
            <a:r>
              <a:rPr lang="fi-FI" sz="2000" dirty="0"/>
              <a:t>Kun on selvää että partnerin pelaamaa väriä ei kannata jatkaa</a:t>
            </a:r>
          </a:p>
          <a:p>
            <a:r>
              <a:rPr lang="fi-FI" sz="2000" dirty="0"/>
              <a:t>Kuppia antaessa näytetään mistä pääsee kiinni antamaan uuden kupin</a:t>
            </a:r>
          </a:p>
          <a:p>
            <a:pPr marL="0" indent="0">
              <a:buNone/>
            </a:pPr>
            <a:endParaRPr lang="fi-FI" sz="2000" dirty="0"/>
          </a:p>
        </p:txBody>
      </p:sp>
      <p:sp>
        <p:nvSpPr>
          <p:cNvPr id="29" name="Rectangle 20">
            <a:extLst>
              <a:ext uri="{FF2B5EF4-FFF2-40B4-BE49-F238E27FC236}">
                <a16:creationId xmlns:a16="http://schemas.microsoft.com/office/drawing/2014/main" id="{C95B82D5-A8BB-45BF-BED8-C7B206892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30112" y="0"/>
            <a:ext cx="5961888"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ounded Rectangle 9">
            <a:extLst>
              <a:ext uri="{FF2B5EF4-FFF2-40B4-BE49-F238E27FC236}">
                <a16:creationId xmlns:a16="http://schemas.microsoft.com/office/drawing/2014/main" id="{296C61EC-FBF4-4216-BE67-6C864D30A0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9984" y="484633"/>
            <a:ext cx="4846320" cy="2743200"/>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ounded Rectangle 9">
            <a:extLst>
              <a:ext uri="{FF2B5EF4-FFF2-40B4-BE49-F238E27FC236}">
                <a16:creationId xmlns:a16="http://schemas.microsoft.com/office/drawing/2014/main" id="{39D6C490-0229-4573-9696-B73E5B3A9C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9984" y="3511296"/>
            <a:ext cx="4846320" cy="2743200"/>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2488566-B8AA-4728-8E1F-8C67867DE8C0}"/>
              </a:ext>
            </a:extLst>
          </p:cNvPr>
          <p:cNvSpPr/>
          <p:nvPr/>
        </p:nvSpPr>
        <p:spPr>
          <a:xfrm>
            <a:off x="8137553" y="1498280"/>
            <a:ext cx="199177" cy="1923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0" name="Oval 19">
            <a:extLst>
              <a:ext uri="{FF2B5EF4-FFF2-40B4-BE49-F238E27FC236}">
                <a16:creationId xmlns:a16="http://schemas.microsoft.com/office/drawing/2014/main" id="{7F69FD60-C64F-4962-996B-967B0CB635AD}"/>
              </a:ext>
            </a:extLst>
          </p:cNvPr>
          <p:cNvSpPr/>
          <p:nvPr/>
        </p:nvSpPr>
        <p:spPr>
          <a:xfrm>
            <a:off x="8083235" y="5041272"/>
            <a:ext cx="199177" cy="1923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2" name="Oval 21">
            <a:extLst>
              <a:ext uri="{FF2B5EF4-FFF2-40B4-BE49-F238E27FC236}">
                <a16:creationId xmlns:a16="http://schemas.microsoft.com/office/drawing/2014/main" id="{AF503D1C-BAC3-4223-9368-6080B291567C}"/>
              </a:ext>
            </a:extLst>
          </p:cNvPr>
          <p:cNvSpPr/>
          <p:nvPr/>
        </p:nvSpPr>
        <p:spPr>
          <a:xfrm>
            <a:off x="9801884" y="5041272"/>
            <a:ext cx="199177" cy="1923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1" name="Group 10">
            <a:extLst>
              <a:ext uri="{FF2B5EF4-FFF2-40B4-BE49-F238E27FC236}">
                <a16:creationId xmlns:a16="http://schemas.microsoft.com/office/drawing/2014/main" id="{C12719B2-ED5C-43A5-A310-C2FC2DE3AA60}"/>
              </a:ext>
            </a:extLst>
          </p:cNvPr>
          <p:cNvGrpSpPr/>
          <p:nvPr/>
        </p:nvGrpSpPr>
        <p:grpSpPr>
          <a:xfrm>
            <a:off x="7073729" y="694945"/>
            <a:ext cx="3264593" cy="2397513"/>
            <a:chOff x="7073729" y="694945"/>
            <a:chExt cx="3264593" cy="2397513"/>
          </a:xfrm>
        </p:grpSpPr>
        <p:grpSp>
          <p:nvGrpSpPr>
            <p:cNvPr id="8" name="Group 7">
              <a:extLst>
                <a:ext uri="{FF2B5EF4-FFF2-40B4-BE49-F238E27FC236}">
                  <a16:creationId xmlns:a16="http://schemas.microsoft.com/office/drawing/2014/main" id="{CE8F0BEC-23D0-431E-9BDF-A3B9616EE5E9}"/>
                </a:ext>
              </a:extLst>
            </p:cNvPr>
            <p:cNvGrpSpPr/>
            <p:nvPr/>
          </p:nvGrpSpPr>
          <p:grpSpPr>
            <a:xfrm>
              <a:off x="7073729" y="694945"/>
              <a:ext cx="3264593" cy="2397513"/>
              <a:chOff x="7073729" y="694945"/>
              <a:chExt cx="3264593" cy="2397513"/>
            </a:xfrm>
          </p:grpSpPr>
          <p:pic>
            <p:nvPicPr>
              <p:cNvPr id="4" name="Picture 3">
                <a:extLst>
                  <a:ext uri="{FF2B5EF4-FFF2-40B4-BE49-F238E27FC236}">
                    <a16:creationId xmlns:a16="http://schemas.microsoft.com/office/drawing/2014/main" id="{359BFE4F-EAA0-4CE8-B7DE-F71CB7B9168D}"/>
                  </a:ext>
                </a:extLst>
              </p:cNvPr>
              <p:cNvPicPr>
                <a:picLocks noChangeAspect="1"/>
              </p:cNvPicPr>
              <p:nvPr/>
            </p:nvPicPr>
            <p:blipFill>
              <a:blip r:embed="rId3"/>
              <a:stretch>
                <a:fillRect/>
              </a:stretch>
            </p:blipFill>
            <p:spPr>
              <a:xfrm>
                <a:off x="7986253" y="694945"/>
                <a:ext cx="2352069" cy="2322576"/>
              </a:xfrm>
              <a:prstGeom prst="rect">
                <a:avLst/>
              </a:prstGeom>
            </p:spPr>
          </p:pic>
          <p:sp>
            <p:nvSpPr>
              <p:cNvPr id="6" name="TextBox 5">
                <a:extLst>
                  <a:ext uri="{FF2B5EF4-FFF2-40B4-BE49-F238E27FC236}">
                    <a16:creationId xmlns:a16="http://schemas.microsoft.com/office/drawing/2014/main" id="{B5268FF3-273F-494B-A26C-85E588CEFDB9}"/>
                  </a:ext>
                </a:extLst>
              </p:cNvPr>
              <p:cNvSpPr txBox="1"/>
              <p:nvPr/>
            </p:nvSpPr>
            <p:spPr>
              <a:xfrm>
                <a:off x="7073729" y="2723126"/>
                <a:ext cx="771277" cy="369332"/>
              </a:xfrm>
              <a:prstGeom prst="rect">
                <a:avLst/>
              </a:prstGeom>
              <a:noFill/>
            </p:spPr>
            <p:txBody>
              <a:bodyPr wrap="square" rtlCol="0">
                <a:spAutoFit/>
              </a:bodyPr>
              <a:lstStyle/>
              <a:p>
                <a:pPr>
                  <a:spcAft>
                    <a:spcPts val="600"/>
                  </a:spcAft>
                </a:pPr>
                <a:r>
                  <a:rPr lang="fi-FI" b="1" dirty="0"/>
                  <a:t>6H/S</a:t>
                </a:r>
              </a:p>
            </p:txBody>
          </p:sp>
        </p:grpSp>
        <p:sp>
          <p:nvSpPr>
            <p:cNvPr id="10" name="Oval 9">
              <a:extLst>
                <a:ext uri="{FF2B5EF4-FFF2-40B4-BE49-F238E27FC236}">
                  <a16:creationId xmlns:a16="http://schemas.microsoft.com/office/drawing/2014/main" id="{A9946B7F-BEC4-443E-B6E6-20A13A05EDD3}"/>
                </a:ext>
              </a:extLst>
            </p:cNvPr>
            <p:cNvSpPr/>
            <p:nvPr/>
          </p:nvSpPr>
          <p:spPr>
            <a:xfrm>
              <a:off x="8137553" y="1498280"/>
              <a:ext cx="199177" cy="1923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grpSp>
        <p:nvGrpSpPr>
          <p:cNvPr id="12" name="Group 11">
            <a:extLst>
              <a:ext uri="{FF2B5EF4-FFF2-40B4-BE49-F238E27FC236}">
                <a16:creationId xmlns:a16="http://schemas.microsoft.com/office/drawing/2014/main" id="{3680276F-EBD2-4E87-ACF2-C2112E02069F}"/>
              </a:ext>
            </a:extLst>
          </p:cNvPr>
          <p:cNvGrpSpPr/>
          <p:nvPr/>
        </p:nvGrpSpPr>
        <p:grpSpPr>
          <a:xfrm>
            <a:off x="7073729" y="3721608"/>
            <a:ext cx="3405840" cy="2322576"/>
            <a:chOff x="7073729" y="3721608"/>
            <a:chExt cx="3405840" cy="2322576"/>
          </a:xfrm>
        </p:grpSpPr>
        <p:grpSp>
          <p:nvGrpSpPr>
            <p:cNvPr id="9" name="Group 8">
              <a:extLst>
                <a:ext uri="{FF2B5EF4-FFF2-40B4-BE49-F238E27FC236}">
                  <a16:creationId xmlns:a16="http://schemas.microsoft.com/office/drawing/2014/main" id="{BE1152A9-4542-4818-89C4-531A43CC90EC}"/>
                </a:ext>
              </a:extLst>
            </p:cNvPr>
            <p:cNvGrpSpPr/>
            <p:nvPr/>
          </p:nvGrpSpPr>
          <p:grpSpPr>
            <a:xfrm>
              <a:off x="7073729" y="3721608"/>
              <a:ext cx="3405840" cy="2322576"/>
              <a:chOff x="7073729" y="3721608"/>
              <a:chExt cx="3405840" cy="2322576"/>
            </a:xfrm>
          </p:grpSpPr>
          <p:pic>
            <p:nvPicPr>
              <p:cNvPr id="7" name="Picture 6">
                <a:extLst>
                  <a:ext uri="{FF2B5EF4-FFF2-40B4-BE49-F238E27FC236}">
                    <a16:creationId xmlns:a16="http://schemas.microsoft.com/office/drawing/2014/main" id="{24F19D28-231F-4CE6-86C6-2E7C33172CA5}"/>
                  </a:ext>
                </a:extLst>
              </p:cNvPr>
              <p:cNvPicPr>
                <a:picLocks noChangeAspect="1"/>
              </p:cNvPicPr>
              <p:nvPr/>
            </p:nvPicPr>
            <p:blipFill>
              <a:blip r:embed="rId4"/>
              <a:stretch>
                <a:fillRect/>
              </a:stretch>
            </p:blipFill>
            <p:spPr>
              <a:xfrm>
                <a:off x="7845006" y="3721608"/>
                <a:ext cx="2634563" cy="2322576"/>
              </a:xfrm>
              <a:prstGeom prst="rect">
                <a:avLst/>
              </a:prstGeom>
              <a:effectLst/>
            </p:spPr>
          </p:pic>
          <p:sp>
            <p:nvSpPr>
              <p:cNvPr id="24" name="TextBox 23">
                <a:extLst>
                  <a:ext uri="{FF2B5EF4-FFF2-40B4-BE49-F238E27FC236}">
                    <a16:creationId xmlns:a16="http://schemas.microsoft.com/office/drawing/2014/main" id="{64FEBF36-ACF9-4404-A3C8-35B401216DB9}"/>
                  </a:ext>
                </a:extLst>
              </p:cNvPr>
              <p:cNvSpPr txBox="1"/>
              <p:nvPr/>
            </p:nvSpPr>
            <p:spPr>
              <a:xfrm>
                <a:off x="7073729" y="5674852"/>
                <a:ext cx="771277" cy="369332"/>
              </a:xfrm>
              <a:prstGeom prst="rect">
                <a:avLst/>
              </a:prstGeom>
              <a:noFill/>
            </p:spPr>
            <p:txBody>
              <a:bodyPr wrap="square" rtlCol="0">
                <a:spAutoFit/>
              </a:bodyPr>
              <a:lstStyle/>
              <a:p>
                <a:pPr>
                  <a:spcAft>
                    <a:spcPts val="600"/>
                  </a:spcAft>
                </a:pPr>
                <a:r>
                  <a:rPr lang="fi-FI" b="1" dirty="0"/>
                  <a:t>4S/S</a:t>
                </a:r>
              </a:p>
            </p:txBody>
          </p:sp>
        </p:grpSp>
        <p:sp>
          <p:nvSpPr>
            <p:cNvPr id="17" name="Oval 16">
              <a:extLst>
                <a:ext uri="{FF2B5EF4-FFF2-40B4-BE49-F238E27FC236}">
                  <a16:creationId xmlns:a16="http://schemas.microsoft.com/office/drawing/2014/main" id="{94A06613-311D-485D-99AC-A8D90AE31148}"/>
                </a:ext>
              </a:extLst>
            </p:cNvPr>
            <p:cNvSpPr/>
            <p:nvPr/>
          </p:nvSpPr>
          <p:spPr>
            <a:xfrm>
              <a:off x="8083235" y="5050264"/>
              <a:ext cx="199177" cy="19232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spTree>
    <p:extLst>
      <p:ext uri="{BB962C8B-B14F-4D97-AF65-F5344CB8AC3E}">
        <p14:creationId xmlns:p14="http://schemas.microsoft.com/office/powerpoint/2010/main" val="8541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C4D55A-64C7-4AFF-8F14-6BF127ABB8E6}"/>
              </a:ext>
            </a:extLst>
          </p:cNvPr>
          <p:cNvSpPr>
            <a:spLocks noGrp="1"/>
          </p:cNvSpPr>
          <p:nvPr>
            <p:ph type="title"/>
          </p:nvPr>
        </p:nvSpPr>
        <p:spPr>
          <a:xfrm>
            <a:off x="1371599" y="294538"/>
            <a:ext cx="9895951" cy="1033669"/>
          </a:xfrm>
        </p:spPr>
        <p:txBody>
          <a:bodyPr>
            <a:normAutofit/>
          </a:bodyPr>
          <a:lstStyle/>
          <a:p>
            <a:r>
              <a:rPr lang="fi-FI" sz="4000" b="1">
                <a:solidFill>
                  <a:srgbClr val="FFFFFF"/>
                </a:solidFill>
              </a:rPr>
              <a:t>SAKAAMINEN</a:t>
            </a:r>
            <a:endParaRPr lang="fi-FI" sz="4000" b="1" dirty="0">
              <a:solidFill>
                <a:srgbClr val="FFFFFF"/>
              </a:solidFill>
            </a:endParaRPr>
          </a:p>
        </p:txBody>
      </p:sp>
      <p:sp>
        <p:nvSpPr>
          <p:cNvPr id="3" name="Content Placeholder 2">
            <a:extLst>
              <a:ext uri="{FF2B5EF4-FFF2-40B4-BE49-F238E27FC236}">
                <a16:creationId xmlns:a16="http://schemas.microsoft.com/office/drawing/2014/main" id="{A67CE26A-3536-44A4-944E-6FD79D252829}"/>
              </a:ext>
            </a:extLst>
          </p:cNvPr>
          <p:cNvSpPr>
            <a:spLocks noGrp="1"/>
          </p:cNvSpPr>
          <p:nvPr>
            <p:ph idx="1"/>
          </p:nvPr>
        </p:nvSpPr>
        <p:spPr>
          <a:xfrm>
            <a:off x="1457558" y="2379346"/>
            <a:ext cx="9724031" cy="3683358"/>
          </a:xfrm>
        </p:spPr>
        <p:txBody>
          <a:bodyPr anchor="t">
            <a:normAutofit/>
          </a:bodyPr>
          <a:lstStyle/>
          <a:p>
            <a:r>
              <a:rPr lang="fi-FI" sz="2000" dirty="0"/>
              <a:t>Muista tarjoussarja, ja pidä sitä mitä näet pöydässä ja tiedät pelinviejälle</a:t>
            </a:r>
          </a:p>
          <a:p>
            <a:r>
              <a:rPr lang="fi-FI" sz="2000" dirty="0"/>
              <a:t>Näytä partnerille pyyntö värissä jota aiot pitää</a:t>
            </a:r>
          </a:p>
          <a:p>
            <a:pPr lvl="1"/>
            <a:r>
              <a:rPr lang="fi-FI" sz="1600" dirty="0"/>
              <a:t>Koska joudutte puolustajina pitämään eri värejä, muista suojella myös ei niin arvokkaita kombinaatioitasi. Partneri jolla on paljon voimaa ja useita maita pidettävänään voi joutua sakaamaan kuviaan, eli kymppineljäskin voi olla arvokas!</a:t>
            </a:r>
          </a:p>
          <a:p>
            <a:r>
              <a:rPr lang="fi-FI" sz="2000" dirty="0"/>
              <a:t>Älä paljasta sakaamalla pelinviejälle tilannetta, suojele partnerin kuvia!</a:t>
            </a:r>
          </a:p>
          <a:p>
            <a:pPr marL="0" indent="0">
              <a:buNone/>
            </a:pPr>
            <a:endParaRPr lang="fi-FI" sz="2000" dirty="0"/>
          </a:p>
        </p:txBody>
      </p:sp>
      <p:pic>
        <p:nvPicPr>
          <p:cNvPr id="5" name="Picture 4">
            <a:extLst>
              <a:ext uri="{FF2B5EF4-FFF2-40B4-BE49-F238E27FC236}">
                <a16:creationId xmlns:a16="http://schemas.microsoft.com/office/drawing/2014/main" id="{0495AD1F-BD93-41B1-A986-3E2A31E126EC}"/>
              </a:ext>
            </a:extLst>
          </p:cNvPr>
          <p:cNvPicPr>
            <a:picLocks noChangeAspect="1"/>
          </p:cNvPicPr>
          <p:nvPr/>
        </p:nvPicPr>
        <p:blipFill>
          <a:blip r:embed="rId3"/>
          <a:stretch>
            <a:fillRect/>
          </a:stretch>
        </p:blipFill>
        <p:spPr>
          <a:xfrm>
            <a:off x="1371599" y="4681579"/>
            <a:ext cx="8258175" cy="1381125"/>
          </a:xfrm>
          <a:prstGeom prst="rect">
            <a:avLst/>
          </a:prstGeom>
        </p:spPr>
      </p:pic>
    </p:spTree>
    <p:extLst>
      <p:ext uri="{BB962C8B-B14F-4D97-AF65-F5344CB8AC3E}">
        <p14:creationId xmlns:p14="http://schemas.microsoft.com/office/powerpoint/2010/main" val="3813987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5CF496-44EC-4E4E-9DBC-6DA8B6328F2B}"/>
              </a:ext>
            </a:extLst>
          </p:cNvPr>
          <p:cNvSpPr>
            <a:spLocks noGrp="1"/>
          </p:cNvSpPr>
          <p:nvPr>
            <p:ph type="title"/>
          </p:nvPr>
        </p:nvSpPr>
        <p:spPr>
          <a:xfrm>
            <a:off x="1371599" y="294538"/>
            <a:ext cx="9895951" cy="1033669"/>
          </a:xfrm>
        </p:spPr>
        <p:txBody>
          <a:bodyPr>
            <a:normAutofit/>
          </a:bodyPr>
          <a:lstStyle/>
          <a:p>
            <a:r>
              <a:rPr lang="fi-FI" sz="4000" b="1" dirty="0">
                <a:solidFill>
                  <a:srgbClr val="FFFFFF"/>
                </a:solidFill>
              </a:rPr>
              <a:t>Yhteydet auki puolustukselle</a:t>
            </a:r>
          </a:p>
        </p:txBody>
      </p:sp>
      <p:sp>
        <p:nvSpPr>
          <p:cNvPr id="3" name="Content Placeholder 2">
            <a:extLst>
              <a:ext uri="{FF2B5EF4-FFF2-40B4-BE49-F238E27FC236}">
                <a16:creationId xmlns:a16="http://schemas.microsoft.com/office/drawing/2014/main" id="{7383CA26-79FF-44BB-AE31-E2F6C4CCC79D}"/>
              </a:ext>
            </a:extLst>
          </p:cNvPr>
          <p:cNvSpPr>
            <a:spLocks noGrp="1"/>
          </p:cNvSpPr>
          <p:nvPr>
            <p:ph idx="1"/>
          </p:nvPr>
        </p:nvSpPr>
        <p:spPr>
          <a:xfrm>
            <a:off x="1371599" y="1885279"/>
            <a:ext cx="9724031" cy="4116276"/>
          </a:xfrm>
        </p:spPr>
        <p:txBody>
          <a:bodyPr anchor="t">
            <a:normAutofit/>
          </a:bodyPr>
          <a:lstStyle/>
          <a:p>
            <a:r>
              <a:rPr lang="fi-FI" sz="2000" dirty="0"/>
              <a:t>Puolustuksen tekniikat ovat samoja kuin pelinviejän – mutta heidän täytyy toteuttaa ne sokkona, toisiinsa luottaen ja tarkasti laskien</a:t>
            </a:r>
          </a:p>
          <a:p>
            <a:pPr marL="0" indent="0">
              <a:buNone/>
            </a:pPr>
            <a:r>
              <a:rPr lang="fi-FI" sz="2000" dirty="0"/>
              <a:t>Laista partnerin lähtö dubbeltonista säilyttääksesi yhteydet kupille</a:t>
            </a:r>
          </a:p>
        </p:txBody>
      </p:sp>
      <p:pic>
        <p:nvPicPr>
          <p:cNvPr id="4" name="Picture 3">
            <a:extLst>
              <a:ext uri="{FF2B5EF4-FFF2-40B4-BE49-F238E27FC236}">
                <a16:creationId xmlns:a16="http://schemas.microsoft.com/office/drawing/2014/main" id="{7768F057-4723-4ACB-8E73-E0AD2D4D6216}"/>
              </a:ext>
            </a:extLst>
          </p:cNvPr>
          <p:cNvPicPr>
            <a:picLocks noChangeAspect="1"/>
          </p:cNvPicPr>
          <p:nvPr/>
        </p:nvPicPr>
        <p:blipFill>
          <a:blip r:embed="rId3"/>
          <a:stretch>
            <a:fillRect/>
          </a:stretch>
        </p:blipFill>
        <p:spPr>
          <a:xfrm>
            <a:off x="691905" y="3225338"/>
            <a:ext cx="10808455" cy="3503772"/>
          </a:xfrm>
          <a:prstGeom prst="rect">
            <a:avLst/>
          </a:prstGeom>
        </p:spPr>
      </p:pic>
    </p:spTree>
    <p:extLst>
      <p:ext uri="{BB962C8B-B14F-4D97-AF65-F5344CB8AC3E}">
        <p14:creationId xmlns:p14="http://schemas.microsoft.com/office/powerpoint/2010/main" val="1761281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5CF496-44EC-4E4E-9DBC-6DA8B6328F2B}"/>
              </a:ext>
            </a:extLst>
          </p:cNvPr>
          <p:cNvSpPr>
            <a:spLocks noGrp="1"/>
          </p:cNvSpPr>
          <p:nvPr>
            <p:ph type="title"/>
          </p:nvPr>
        </p:nvSpPr>
        <p:spPr>
          <a:xfrm>
            <a:off x="1371599" y="294538"/>
            <a:ext cx="9895951" cy="1033669"/>
          </a:xfrm>
        </p:spPr>
        <p:txBody>
          <a:bodyPr>
            <a:normAutofit/>
          </a:bodyPr>
          <a:lstStyle/>
          <a:p>
            <a:r>
              <a:rPr lang="fi-FI" sz="4000" b="1" dirty="0">
                <a:solidFill>
                  <a:srgbClr val="FFFFFF"/>
                </a:solidFill>
              </a:rPr>
              <a:t>Yhteydet auki puolustukselle</a:t>
            </a:r>
          </a:p>
        </p:txBody>
      </p:sp>
      <p:sp>
        <p:nvSpPr>
          <p:cNvPr id="3" name="Content Placeholder 2">
            <a:extLst>
              <a:ext uri="{FF2B5EF4-FFF2-40B4-BE49-F238E27FC236}">
                <a16:creationId xmlns:a16="http://schemas.microsoft.com/office/drawing/2014/main" id="{7383CA26-79FF-44BB-AE31-E2F6C4CCC79D}"/>
              </a:ext>
            </a:extLst>
          </p:cNvPr>
          <p:cNvSpPr>
            <a:spLocks noGrp="1"/>
          </p:cNvSpPr>
          <p:nvPr>
            <p:ph idx="1"/>
          </p:nvPr>
        </p:nvSpPr>
        <p:spPr>
          <a:xfrm>
            <a:off x="1371599" y="2318197"/>
            <a:ext cx="9724031" cy="3683358"/>
          </a:xfrm>
        </p:spPr>
        <p:txBody>
          <a:bodyPr anchor="t">
            <a:normAutofit/>
          </a:bodyPr>
          <a:lstStyle/>
          <a:p>
            <a:pPr marL="0" indent="0">
              <a:buNone/>
            </a:pPr>
            <a:r>
              <a:rPr lang="fi-FI" sz="2000" dirty="0"/>
              <a:t>Laista säilyttääksesi yhteydet partnerin pitkään väriin</a:t>
            </a:r>
          </a:p>
        </p:txBody>
      </p:sp>
      <p:pic>
        <p:nvPicPr>
          <p:cNvPr id="5" name="Picture 4">
            <a:extLst>
              <a:ext uri="{FF2B5EF4-FFF2-40B4-BE49-F238E27FC236}">
                <a16:creationId xmlns:a16="http://schemas.microsoft.com/office/drawing/2014/main" id="{7576A966-A9A8-4588-AFAD-00B1962E409E}"/>
              </a:ext>
            </a:extLst>
          </p:cNvPr>
          <p:cNvPicPr>
            <a:picLocks noChangeAspect="1"/>
          </p:cNvPicPr>
          <p:nvPr/>
        </p:nvPicPr>
        <p:blipFill>
          <a:blip r:embed="rId2"/>
          <a:stretch>
            <a:fillRect/>
          </a:stretch>
        </p:blipFill>
        <p:spPr>
          <a:xfrm>
            <a:off x="950486" y="2818015"/>
            <a:ext cx="9203162" cy="3270105"/>
          </a:xfrm>
          <a:prstGeom prst="rect">
            <a:avLst/>
          </a:prstGeom>
        </p:spPr>
      </p:pic>
    </p:spTree>
    <p:extLst>
      <p:ext uri="{BB962C8B-B14F-4D97-AF65-F5344CB8AC3E}">
        <p14:creationId xmlns:p14="http://schemas.microsoft.com/office/powerpoint/2010/main" val="3607457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5CF496-44EC-4E4E-9DBC-6DA8B6328F2B}"/>
              </a:ext>
            </a:extLst>
          </p:cNvPr>
          <p:cNvSpPr>
            <a:spLocks noGrp="1"/>
          </p:cNvSpPr>
          <p:nvPr>
            <p:ph type="title"/>
          </p:nvPr>
        </p:nvSpPr>
        <p:spPr>
          <a:xfrm>
            <a:off x="1371599" y="294538"/>
            <a:ext cx="9895951" cy="1033669"/>
          </a:xfrm>
        </p:spPr>
        <p:txBody>
          <a:bodyPr>
            <a:normAutofit/>
          </a:bodyPr>
          <a:lstStyle/>
          <a:p>
            <a:r>
              <a:rPr lang="fi-FI" sz="4000" b="1" dirty="0">
                <a:solidFill>
                  <a:srgbClr val="FFFFFF"/>
                </a:solidFill>
              </a:rPr>
              <a:t>Yhteydet auki puolustukselle</a:t>
            </a:r>
          </a:p>
        </p:txBody>
      </p:sp>
      <p:sp>
        <p:nvSpPr>
          <p:cNvPr id="3" name="Content Placeholder 2">
            <a:extLst>
              <a:ext uri="{FF2B5EF4-FFF2-40B4-BE49-F238E27FC236}">
                <a16:creationId xmlns:a16="http://schemas.microsoft.com/office/drawing/2014/main" id="{7383CA26-79FF-44BB-AE31-E2F6C4CCC79D}"/>
              </a:ext>
            </a:extLst>
          </p:cNvPr>
          <p:cNvSpPr>
            <a:spLocks noGrp="1"/>
          </p:cNvSpPr>
          <p:nvPr>
            <p:ph idx="1"/>
          </p:nvPr>
        </p:nvSpPr>
        <p:spPr>
          <a:xfrm>
            <a:off x="1371599" y="2318197"/>
            <a:ext cx="9724031" cy="3683358"/>
          </a:xfrm>
        </p:spPr>
        <p:txBody>
          <a:bodyPr anchor="t">
            <a:normAutofit/>
          </a:bodyPr>
          <a:lstStyle/>
          <a:p>
            <a:pPr marL="0" indent="0">
              <a:buNone/>
            </a:pPr>
            <a:r>
              <a:rPr lang="fi-FI" sz="2000" dirty="0"/>
              <a:t>Avblokeeraa kuvakorttisi säilyttääksesi yhteydet</a:t>
            </a:r>
          </a:p>
        </p:txBody>
      </p:sp>
      <p:pic>
        <p:nvPicPr>
          <p:cNvPr id="4" name="Picture 3">
            <a:extLst>
              <a:ext uri="{FF2B5EF4-FFF2-40B4-BE49-F238E27FC236}">
                <a16:creationId xmlns:a16="http://schemas.microsoft.com/office/drawing/2014/main" id="{6A4135AD-32F7-4D3A-AF50-3547DC833736}"/>
              </a:ext>
            </a:extLst>
          </p:cNvPr>
          <p:cNvPicPr>
            <a:picLocks noChangeAspect="1"/>
          </p:cNvPicPr>
          <p:nvPr/>
        </p:nvPicPr>
        <p:blipFill>
          <a:blip r:embed="rId2"/>
          <a:stretch>
            <a:fillRect/>
          </a:stretch>
        </p:blipFill>
        <p:spPr>
          <a:xfrm>
            <a:off x="1152248" y="2919726"/>
            <a:ext cx="5626851" cy="1018547"/>
          </a:xfrm>
          <a:prstGeom prst="rect">
            <a:avLst/>
          </a:prstGeom>
          <a:ln>
            <a:solidFill>
              <a:schemeClr val="tx2"/>
            </a:solidFill>
          </a:ln>
        </p:spPr>
      </p:pic>
      <p:pic>
        <p:nvPicPr>
          <p:cNvPr id="6" name="Picture 5">
            <a:extLst>
              <a:ext uri="{FF2B5EF4-FFF2-40B4-BE49-F238E27FC236}">
                <a16:creationId xmlns:a16="http://schemas.microsoft.com/office/drawing/2014/main" id="{97C7F2EF-3198-401D-B12C-82743BF609C5}"/>
              </a:ext>
            </a:extLst>
          </p:cNvPr>
          <p:cNvPicPr>
            <a:picLocks noChangeAspect="1"/>
          </p:cNvPicPr>
          <p:nvPr/>
        </p:nvPicPr>
        <p:blipFill>
          <a:blip r:embed="rId3"/>
          <a:stretch>
            <a:fillRect/>
          </a:stretch>
        </p:blipFill>
        <p:spPr>
          <a:xfrm>
            <a:off x="1152248" y="4125251"/>
            <a:ext cx="4970971" cy="923924"/>
          </a:xfrm>
          <a:prstGeom prst="rect">
            <a:avLst/>
          </a:prstGeom>
          <a:ln>
            <a:solidFill>
              <a:schemeClr val="tx2"/>
            </a:solidFill>
          </a:ln>
        </p:spPr>
      </p:pic>
      <p:pic>
        <p:nvPicPr>
          <p:cNvPr id="7" name="Picture 6">
            <a:extLst>
              <a:ext uri="{FF2B5EF4-FFF2-40B4-BE49-F238E27FC236}">
                <a16:creationId xmlns:a16="http://schemas.microsoft.com/office/drawing/2014/main" id="{E2791346-6688-431F-A745-61E7A5235D13}"/>
              </a:ext>
            </a:extLst>
          </p:cNvPr>
          <p:cNvPicPr>
            <a:picLocks noChangeAspect="1"/>
          </p:cNvPicPr>
          <p:nvPr/>
        </p:nvPicPr>
        <p:blipFill>
          <a:blip r:embed="rId4"/>
          <a:stretch>
            <a:fillRect/>
          </a:stretch>
        </p:blipFill>
        <p:spPr>
          <a:xfrm>
            <a:off x="1150807" y="5264934"/>
            <a:ext cx="9944823" cy="1183617"/>
          </a:xfrm>
          <a:prstGeom prst="rect">
            <a:avLst/>
          </a:prstGeom>
          <a:ln>
            <a:solidFill>
              <a:schemeClr val="tx2"/>
            </a:solidFill>
          </a:ln>
        </p:spPr>
      </p:pic>
    </p:spTree>
    <p:extLst>
      <p:ext uri="{BB962C8B-B14F-4D97-AF65-F5344CB8AC3E}">
        <p14:creationId xmlns:p14="http://schemas.microsoft.com/office/powerpoint/2010/main" val="1775827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BC4D55A-64C7-4AFF-8F14-6BF127ABB8E6}"/>
              </a:ext>
            </a:extLst>
          </p:cNvPr>
          <p:cNvSpPr>
            <a:spLocks noGrp="1"/>
          </p:cNvSpPr>
          <p:nvPr>
            <p:ph type="title"/>
          </p:nvPr>
        </p:nvSpPr>
        <p:spPr>
          <a:xfrm>
            <a:off x="1371599" y="294538"/>
            <a:ext cx="9895951" cy="1033669"/>
          </a:xfrm>
        </p:spPr>
        <p:txBody>
          <a:bodyPr>
            <a:normAutofit/>
          </a:bodyPr>
          <a:lstStyle/>
          <a:p>
            <a:r>
              <a:rPr lang="fi-FI" sz="4000" b="1" dirty="0">
                <a:solidFill>
                  <a:srgbClr val="FFFFFF"/>
                </a:solidFill>
              </a:rPr>
              <a:t>PEITÄ KUVA KUVALLA... VAI?</a:t>
            </a:r>
          </a:p>
        </p:txBody>
      </p:sp>
      <p:sp>
        <p:nvSpPr>
          <p:cNvPr id="3" name="Content Placeholder 2">
            <a:extLst>
              <a:ext uri="{FF2B5EF4-FFF2-40B4-BE49-F238E27FC236}">
                <a16:creationId xmlns:a16="http://schemas.microsoft.com/office/drawing/2014/main" id="{A67CE26A-3536-44A4-944E-6FD79D252829}"/>
              </a:ext>
            </a:extLst>
          </p:cNvPr>
          <p:cNvSpPr>
            <a:spLocks noGrp="1"/>
          </p:cNvSpPr>
          <p:nvPr>
            <p:ph idx="1"/>
          </p:nvPr>
        </p:nvSpPr>
        <p:spPr>
          <a:xfrm>
            <a:off x="1371599" y="1717583"/>
            <a:ext cx="9724031" cy="4981981"/>
          </a:xfrm>
        </p:spPr>
        <p:txBody>
          <a:bodyPr anchor="t">
            <a:normAutofit/>
          </a:bodyPr>
          <a:lstStyle/>
          <a:p>
            <a:pPr marL="0" indent="0">
              <a:buNone/>
            </a:pPr>
            <a:r>
              <a:rPr lang="fi-FI" sz="1800" b="1" dirty="0"/>
              <a:t>Pääsääntö on peittää pelinviejän kuva kuvalla</a:t>
            </a:r>
            <a:r>
              <a:rPr lang="fi-FI" sz="1800" dirty="0"/>
              <a:t>, mutta on siihen joitain poikkeuksiakin:</a:t>
            </a:r>
          </a:p>
          <a:p>
            <a:pPr marL="457200" indent="-457200">
              <a:buAutoNum type="arabicParenR"/>
            </a:pPr>
            <a:r>
              <a:rPr lang="fi-FI" sz="1800" dirty="0"/>
              <a:t>Kun pelinviejä lähtee pöydästä pelaamaan isoa kuvaa kahdesta peräkkäisestä kuvasta (esim. J10x tai QJx), näistä </a:t>
            </a:r>
            <a:r>
              <a:rPr lang="fi-FI" sz="1800" u="sng" dirty="0"/>
              <a:t>ei peitetä ensimmäistä vaan vasta toinen</a:t>
            </a:r>
            <a:r>
              <a:rPr lang="fi-FI" sz="1800" dirty="0"/>
              <a:t>. </a:t>
            </a:r>
          </a:p>
          <a:p>
            <a:pPr marL="914400" lvl="1" indent="-457200">
              <a:buAutoNum type="alphaLcParenR"/>
            </a:pPr>
            <a:r>
              <a:rPr lang="fi-FI" sz="1400" dirty="0"/>
              <a:t>Partnerilla voi olla toinen puuttuva kuva</a:t>
            </a:r>
          </a:p>
          <a:p>
            <a:pPr marL="914400" lvl="1" indent="-457200">
              <a:buFont typeface="+mj-lt"/>
              <a:buAutoNum type="alphaLcParenR"/>
            </a:pPr>
            <a:r>
              <a:rPr lang="fi-FI" sz="1400" dirty="0"/>
              <a:t>Pelinviejä voi ”kalastaa”, eli aikomuksena ei ole maskata ollenkaan</a:t>
            </a:r>
          </a:p>
          <a:p>
            <a:pPr marL="914400" lvl="1" indent="-457200">
              <a:buFont typeface="+mj-lt"/>
              <a:buAutoNum type="alphaLcParenR"/>
            </a:pPr>
            <a:r>
              <a:rPr lang="fi-FI" sz="1400" dirty="0"/>
              <a:t>Peittämällä ensimmäisen voit luoda entryn pöytään jonkin toisen värin käsittelyyn jota pelinviejällä muuten ei olisi</a:t>
            </a:r>
          </a:p>
          <a:p>
            <a:pPr marL="457200" lvl="1" indent="0">
              <a:buNone/>
            </a:pPr>
            <a:r>
              <a:rPr lang="fi-FI" sz="1400" dirty="0">
                <a:solidFill>
                  <a:srgbClr val="FF0000"/>
                </a:solidFill>
              </a:rPr>
              <a:t>*) Mikäli kuvallasi on vain yksi jalka, peitä aina ensimmäinenkin</a:t>
            </a:r>
          </a:p>
          <a:p>
            <a:pPr marL="457200" lvl="1" indent="0">
              <a:buNone/>
            </a:pPr>
            <a:endParaRPr lang="fi-FI" sz="1400" dirty="0"/>
          </a:p>
          <a:p>
            <a:pPr marL="457200" indent="-457200">
              <a:buFont typeface="+mj-lt"/>
              <a:buAutoNum type="arabicParenR"/>
            </a:pPr>
            <a:r>
              <a:rPr lang="fi-FI" sz="1800" dirty="0"/>
              <a:t>Kun sinulla on valttikuva jaloilla</a:t>
            </a:r>
          </a:p>
          <a:p>
            <a:pPr marL="914400" lvl="1" indent="-457200">
              <a:buFont typeface="+mj-lt"/>
              <a:buAutoNum type="alphaLcParenR"/>
            </a:pPr>
            <a:r>
              <a:rPr lang="fi-FI" sz="1400" dirty="0"/>
              <a:t>Peittäminen ei hyödytä</a:t>
            </a:r>
          </a:p>
          <a:p>
            <a:pPr marL="914400" lvl="1" indent="-457200">
              <a:buFont typeface="+mj-lt"/>
              <a:buAutoNum type="alphaLcParenR"/>
            </a:pPr>
            <a:r>
              <a:rPr lang="fi-FI" sz="1400" dirty="0"/>
              <a:t>Joskus kuvan säästäminen voi auttaa sinua kuppaamaan yli myöhemmin</a:t>
            </a:r>
          </a:p>
          <a:p>
            <a:pPr marL="457200" indent="-457200">
              <a:buFont typeface="+mj-lt"/>
              <a:buAutoNum type="arabicParenR"/>
            </a:pPr>
            <a:endParaRPr lang="fi-FI" sz="1800" dirty="0"/>
          </a:p>
          <a:p>
            <a:pPr marL="457200" indent="-457200">
              <a:buFont typeface="+mj-lt"/>
              <a:buAutoNum type="arabicParenR"/>
            </a:pPr>
            <a:r>
              <a:rPr lang="fi-FI" sz="1800" dirty="0"/>
              <a:t>Kun sinulta ei voida maskata kuvaa joka sinulla on.</a:t>
            </a:r>
          </a:p>
        </p:txBody>
      </p:sp>
      <p:pic>
        <p:nvPicPr>
          <p:cNvPr id="4" name="Picture 3">
            <a:extLst>
              <a:ext uri="{FF2B5EF4-FFF2-40B4-BE49-F238E27FC236}">
                <a16:creationId xmlns:a16="http://schemas.microsoft.com/office/drawing/2014/main" id="{83CFDE66-0B18-41ED-B765-04DB1F08E3E7}"/>
              </a:ext>
            </a:extLst>
          </p:cNvPr>
          <p:cNvPicPr>
            <a:picLocks noChangeAspect="1"/>
          </p:cNvPicPr>
          <p:nvPr/>
        </p:nvPicPr>
        <p:blipFill>
          <a:blip r:embed="rId3"/>
          <a:stretch>
            <a:fillRect/>
          </a:stretch>
        </p:blipFill>
        <p:spPr>
          <a:xfrm>
            <a:off x="1928906" y="5683313"/>
            <a:ext cx="7820127" cy="1095469"/>
          </a:xfrm>
          <a:prstGeom prst="rect">
            <a:avLst/>
          </a:prstGeom>
        </p:spPr>
      </p:pic>
    </p:spTree>
    <p:extLst>
      <p:ext uri="{BB962C8B-B14F-4D97-AF65-F5344CB8AC3E}">
        <p14:creationId xmlns:p14="http://schemas.microsoft.com/office/powerpoint/2010/main" val="2383240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500"/>
                                        <p:tgtEl>
                                          <p:spTgt spid="3">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500"/>
                                        <p:tgtEl>
                                          <p:spTgt spid="3">
                                            <p:txEl>
                                              <p:pRg st="7" end="7"/>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fade">
                                      <p:cBhvr>
                                        <p:cTn id="30" dur="500"/>
                                        <p:tgtEl>
                                          <p:spTgt spid="3">
                                            <p:txEl>
                                              <p:pRg st="9" end="9"/>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Effect transition="in" filter="fade">
                                      <p:cBhvr>
                                        <p:cTn id="35" dur="500"/>
                                        <p:tgtEl>
                                          <p:spTgt spid="3">
                                            <p:txEl>
                                              <p:pRg st="11" end="1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fade">
                                      <p:cBhvr>
                                        <p:cTn id="4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704</Words>
  <Application>Microsoft Office PowerPoint</Application>
  <PresentationFormat>Widescreen</PresentationFormat>
  <Paragraphs>78</Paragraphs>
  <Slides>10</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Bridgen jatkokurssi</vt:lpstr>
      <vt:lpstr>Tee partnerin elämä helpoksi</vt:lpstr>
      <vt:lpstr>ITALIALAINEN SAKAUS</vt:lpstr>
      <vt:lpstr>LAVINTHAL-MERKINANTO</vt:lpstr>
      <vt:lpstr>SAKAAMINEN</vt:lpstr>
      <vt:lpstr>Yhteydet auki puolustukselle</vt:lpstr>
      <vt:lpstr>Yhteydet auki puolustukselle</vt:lpstr>
      <vt:lpstr>Yhteydet auki puolustukselle</vt:lpstr>
      <vt:lpstr>PEITÄ KUVA KUVALLA... VAI?</vt:lpstr>
      <vt:lpstr>Oulun kirjastobridge RealBridgessä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Bridgen jatkokurssi</dc:title>
  <dc:creator>Jonna Kaminen</dc:creator>
  <cp:lastModifiedBy>Kaminen, Jonna</cp:lastModifiedBy>
  <cp:revision>19</cp:revision>
  <dcterms:created xsi:type="dcterms:W3CDTF">2021-02-22T19:22:28Z</dcterms:created>
  <dcterms:modified xsi:type="dcterms:W3CDTF">2021-04-20T15:29:42Z</dcterms:modified>
</cp:coreProperties>
</file>