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2"/>
  </p:notesMasterIdLst>
  <p:handoutMasterIdLst>
    <p:handoutMasterId r:id="rId23"/>
  </p:handoutMasterIdLst>
  <p:sldIdLst>
    <p:sldId id="283" r:id="rId5"/>
    <p:sldId id="257" r:id="rId6"/>
    <p:sldId id="279" r:id="rId7"/>
    <p:sldId id="265" r:id="rId8"/>
    <p:sldId id="258" r:id="rId9"/>
    <p:sldId id="259" r:id="rId10"/>
    <p:sldId id="260" r:id="rId11"/>
    <p:sldId id="261" r:id="rId12"/>
    <p:sldId id="262" r:id="rId13"/>
    <p:sldId id="263" r:id="rId14"/>
    <p:sldId id="267" r:id="rId15"/>
    <p:sldId id="280" r:id="rId16"/>
    <p:sldId id="281" r:id="rId17"/>
    <p:sldId id="282" r:id="rId18"/>
    <p:sldId id="269" r:id="rId19"/>
    <p:sldId id="264" r:id="rId20"/>
    <p:sldId id="285" r:id="rId21"/>
  </p:sldIdLst>
  <p:sldSz cx="121888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C8D8404-5CE0-4D97-B8BF-BD60C5BAFC50}">
          <p14:sldIdLst>
            <p14:sldId id="283"/>
            <p14:sldId id="257"/>
            <p14:sldId id="279"/>
            <p14:sldId id="265"/>
            <p14:sldId id="258"/>
            <p14:sldId id="259"/>
            <p14:sldId id="260"/>
            <p14:sldId id="261"/>
            <p14:sldId id="262"/>
            <p14:sldId id="263"/>
            <p14:sldId id="267"/>
            <p14:sldId id="280"/>
            <p14:sldId id="281"/>
            <p14:sldId id="282"/>
            <p14:sldId id="269"/>
            <p14:sldId id="264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6612" autoAdjust="0"/>
  </p:normalViewPr>
  <p:slideViewPr>
    <p:cSldViewPr>
      <p:cViewPr varScale="1">
        <p:scale>
          <a:sx n="113" d="100"/>
          <a:sy n="113" d="100"/>
        </p:scale>
        <p:origin x="510" y="9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9" d="100"/>
          <a:sy n="99" d="100"/>
        </p:scale>
        <p:origin x="357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784AA43A-3F76-4A13-9CD6-36134EB429E3}" type="datetimeFigureOut">
              <a:rPr lang="fi-FI"/>
              <a:t>11.5.2021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A850423A-8BCE-448E-A97B-03A88B2B12C1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5F674A4F-2B7A-4ECB-A400-260B2FFC03C1}" type="datetimeFigureOut">
              <a:t>11.5.2021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01F2A70B-78F2-4DCF-B53B-C990D2FAFB8A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7692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Ruutuväri pöydässä on uhkaavan näköinen ja sinne on entryjä vaikka kuinka paljon.</a:t>
            </a:r>
          </a:p>
          <a:p>
            <a:r>
              <a:rPr lang="fi-FI" dirty="0"/>
              <a:t>Ota partnerin lähtö ÄSSÄLLÄ ja palauta patarouva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60212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Nyt ei ole aika hätäillä. Sinulla näyttää olevan mukavasti pöydän värit ”pidossa”, joten isoa herttaa takaisin vaan ja katsotaan mistä pelinviejä kehittelee tikkinsä.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3845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2. Kun pelinvientipuoli on tarjonnut useita värejä ennen päätymistä pelaamaan yhtä niistä valttina: yleensä viittaa siihen, että fitti on huono. Mutta miksi eivät pelaa sangissa? </a:t>
            </a:r>
            <a:r>
              <a:rPr lang="fi-FI" dirty="0">
                <a:sym typeface="Wingdings" panose="05000000000000000000" pitchFamily="2" charset="2"/>
              </a:rPr>
              <a:t> Todennäköinen syy on että pelinviejä yrittää saada tikkejä ristiinkuppaamalla</a:t>
            </a:r>
            <a:endParaRPr lang="fi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256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2. Kun pelinvientipuoli on tarjonnut useita värejä ennen päätymistä pelaamaan yhtä niistä valttina: yleensä viittaa siihen, että fitti on huono. Mutta miksi eivät pelaa sangissa? </a:t>
            </a:r>
            <a:r>
              <a:rPr lang="fi-FI" dirty="0">
                <a:sym typeface="Wingdings" panose="05000000000000000000" pitchFamily="2" charset="2"/>
              </a:rPr>
              <a:t> Todennäköinen syy on että pelinviejä yrittää saada tikkejä ristiinkuppaamalla</a:t>
            </a:r>
            <a:endParaRPr lang="fi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F2A70B-78F2-4DCF-B53B-C990D2FAFB8A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214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Enemmän mahdollisuuksia tarjoussarjassa: kahdennus ja puolustaminen, maaginen 200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869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Nämä asiat ovat menestyvän puolustuspelaajan tukipilarit.</a:t>
            </a:r>
          </a:p>
          <a:p>
            <a:endParaRPr lang="fi-FI" dirty="0"/>
          </a:p>
          <a:p>
            <a:r>
              <a:rPr lang="fi-FI" dirty="0">
                <a:sym typeface="Wingdings" panose="05000000000000000000" pitchFamily="2" charset="2"/>
              </a:rPr>
              <a:t>Tarjoussarja ja Pöytä paljastavat paljon. Tiedetään jakaumista &amp; pöydän uhkien perusteella voidaan valita puolustusstrategia. 3. Puolustusstrategialla halutaan tehdä pelinviejän elämä haastavaksi. 4. Laskemalla pysytään </a:t>
            </a:r>
            <a:r>
              <a:rPr lang="fi-FI" dirty="0" err="1">
                <a:sym typeface="Wingdings" panose="05000000000000000000" pitchFamily="2" charset="2"/>
              </a:rPr>
              <a:t>ns</a:t>
            </a:r>
            <a:r>
              <a:rPr lang="fi-FI" dirty="0">
                <a:sym typeface="Wingdings" panose="05000000000000000000" pitchFamily="2" charset="2"/>
              </a:rPr>
              <a:t> kartalla ja merkinannot helpottavat partnerin elämää. </a:t>
            </a:r>
            <a:r>
              <a:rPr lang="fi-FI" dirty="0"/>
              <a:t> Tänään vinkkejä kaikkiin näihin liittyen.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940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23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että ei tule antaneeksi maskia toisessa värissä tai avanneeksi ”lukittua” maata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5077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5595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137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Pelinviejä on luvannut 10 korttiä yläväreissä, joten hänellä on vain kolme korttia alaväreissä</a:t>
            </a:r>
          </a:p>
          <a:p>
            <a:r>
              <a:rPr lang="fi-FI" dirty="0"/>
              <a:t>Alaväritikeillä on kiire</a:t>
            </a:r>
          </a:p>
          <a:p>
            <a:r>
              <a:rPr lang="fi-FI" dirty="0"/>
              <a:t>Partnerin tilannetta helpottaaksesi voit jopa kääntää ristikuninkaan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953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Passiivinen puolustus – valttia takaisin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2A70B-78F2-4DCF-B53B-C990D2FAFB8A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3922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32BC4-D338-4A90-8C59-CA24B4FA7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933A1A-43FF-4855-AFF0-3EE73A0DA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DA242-BF2E-40A6-BF05-097733F7F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A100B-7E19-419A-BD86-7D273B24D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75DF7-48F2-4CA0-A0E6-6CA4E1EB3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45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F90E2-89E6-4D25-9DB2-A55C2F444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C06B3-A07E-4FE8-99FB-A72070567E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C2536-DD78-45E0-96F8-7C50CA67B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CBFF0-ADF8-413E-8CFB-2C6F47CF1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3B677-FDC1-4B29-A74E-9A96D460E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7027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85FE2B-DAE9-4454-AE3C-436FB9ECA7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B8EDEB-F6AC-4DCA-AE3F-2A5D37A2D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72632-E8C9-4FBA-BCE9-19D2ACE91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5E4F0-B048-441C-8BE2-C06F7D1D7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CA741-BE98-43F8-8DA2-8F2A0A3B2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65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83848-82BF-4045-BB1C-C5BDA14F5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BECB1-8509-47C2-BF69-57220233C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061C3-A455-4768-AA85-474E78FC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CF7F2-EE6E-41B7-A540-5B14F66D5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C35EC-3E13-440D-B16E-9B57AC79E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530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146C6-F25F-4E3C-88B2-778E5312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95107-A49C-4E80-AA99-11E4C68B2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3BF91-5D9B-4B98-83B5-598B588DB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F2A77-29C9-4181-8D8A-CF2554528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7CF6B-DAF6-40FF-8BEA-A00729158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96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FCB38-FA89-4A33-98CC-A6A6D1F17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E1169-46CD-4C13-9E96-F6A3CD1386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1807F0-A19E-4DFC-AF93-17E591A69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CF87BA-7983-45C6-B3A6-94A16443E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B918C-4EBD-433A-B8CC-28D3AB677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4FF2E-E21F-46AD-8161-74E7A3C84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80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3354C-3CE9-4CF3-A65A-25A746EE4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739BD-C984-4876-AB87-607726BE9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4461DB-89CC-4FCA-8B55-E3CE1C8B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EE137B-4C3E-48EC-9551-C510143717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B7DB51-C47B-4D1E-BEB4-D289DBEC0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331FC-1CDF-4D9E-904D-00C033EE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78363B-52AF-49FB-9C93-3070EAAD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8EA87-0C65-4EAA-B40B-FF57DB325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43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B13E6-C25B-4A03-B096-8E81D24EA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9ACDB-501A-484A-A89E-B1213B16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4053DF-82C3-4C8D-912C-63A973956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262965-DE9E-4E43-91FA-BA0FE6F8B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394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B31AFF-7F61-4380-A704-830306A5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DC9A9F-9B21-4F68-A6CF-8EF4F06EC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CB08-4A1F-4C4F-BB77-FC1CC7DFE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377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E25F9-2FD1-4B62-90A8-80D15C35A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3FCB9-7A40-48D1-BDA1-0133D52A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FB5FB-FDE2-45C3-826B-FF5A6574E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44F8C-7460-4DAD-8C26-966EDFEEA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6FDA8-162C-47A7-AF57-A7DE09DD3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3532F-AE8A-490D-968C-C264FBC50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619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9862-DE9F-4398-9F40-5CD0C6DA0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B80FE-C05A-4104-A232-F4F32D6A08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D601B-7B46-4687-91FF-7C2DB5FE2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4009C-CCA8-44B0-885B-82E2167B9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C9508-E873-4530-960C-BC3C17E7A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E432C1-D4F6-4991-BD5A-83728F957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871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1DB4B-741B-4831-9B70-FF0E94B0C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94B03-40FE-4604-AB80-FE53807E8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0D814-2BA3-4757-A8E4-C05EE17C58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fi-FI" smtClean="0"/>
              <a:pPr/>
              <a:t>11.5.2021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83E91-F803-4DEC-856C-001F1DD87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70A30-163A-43B5-AA48-A5F0F9B01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04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960918-93E0-4137-BDBA-EE87186F1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8967" y="1119718"/>
            <a:ext cx="7196935" cy="2213059"/>
          </a:xfrm>
          <a:prstGeom prst="rect">
            <a:avLst/>
          </a:prstGeom>
        </p:spPr>
      </p:pic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58B7F-0868-4319-9BF5-CF0CD130A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8968" y="3429000"/>
            <a:ext cx="8919349" cy="1712859"/>
          </a:xfrm>
        </p:spPr>
        <p:txBody>
          <a:bodyPr anchor="b">
            <a:normAutofit/>
          </a:bodyPr>
          <a:lstStyle/>
          <a:p>
            <a:pPr algn="l"/>
            <a:r>
              <a:rPr lang="fi-FI" sz="7900"/>
              <a:t>Bridgen jatkokurssi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3CE08-587D-46B3-8B1B-B49FB5755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967" y="5141859"/>
            <a:ext cx="7319391" cy="752969"/>
          </a:xfrm>
        </p:spPr>
        <p:txBody>
          <a:bodyPr anchor="t">
            <a:normAutofit/>
          </a:bodyPr>
          <a:lstStyle/>
          <a:p>
            <a:pPr algn="l"/>
            <a:r>
              <a:rPr lang="fi-FI" dirty="0"/>
              <a:t>Oppitunti 4: Puolustaminen I</a:t>
            </a:r>
          </a:p>
        </p:txBody>
      </p:sp>
    </p:spTree>
    <p:extLst>
      <p:ext uri="{BB962C8B-B14F-4D97-AF65-F5344CB8AC3E}">
        <p14:creationId xmlns:p14="http://schemas.microsoft.com/office/powerpoint/2010/main" val="3120140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C495-2F16-4038-9DA6-BCF783D18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Milloin hyökkäys on paras puolustus?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1411B-B636-4A39-9B90-4821ECD12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338" y="1988840"/>
            <a:ext cx="6048162" cy="4267200"/>
          </a:xfrm>
        </p:spPr>
        <p:txBody>
          <a:bodyPr/>
          <a:lstStyle/>
          <a:p>
            <a:r>
              <a:rPr lang="fi-FI" dirty="0"/>
              <a:t>Kun voit laskea pelinviejälle kotipelitikit</a:t>
            </a:r>
          </a:p>
          <a:p>
            <a:r>
              <a:rPr lang="fi-FI" dirty="0"/>
              <a:t>Kun pelinviejällä on selvä tikkiväri tai tuplafitti</a:t>
            </a:r>
          </a:p>
          <a:p>
            <a:r>
              <a:rPr lang="fi-FI" dirty="0"/>
              <a:t>Kun lähtö on epäonnistunut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Aggressiivinen puolustus usein päätyy auttamaan pelinviejää, ja siksi siihen pitää olla erityinen perustelu.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7073488-2FF6-475E-997C-9F902C8E008D}"/>
              </a:ext>
            </a:extLst>
          </p:cNvPr>
          <p:cNvGrpSpPr/>
          <p:nvPr/>
        </p:nvGrpSpPr>
        <p:grpSpPr>
          <a:xfrm>
            <a:off x="6598468" y="2276872"/>
            <a:ext cx="5472609" cy="2960037"/>
            <a:chOff x="1269876" y="3212976"/>
            <a:chExt cx="4371975" cy="222885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AD110800-79E7-457E-97B1-361780A3AC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69876" y="3212976"/>
              <a:ext cx="4371975" cy="2228850"/>
            </a:xfrm>
            <a:prstGeom prst="rect">
              <a:avLst/>
            </a:prstGeom>
          </p:spPr>
        </p:pic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86DADDE-97DF-485F-8FA4-9DCDE05B6DB0}"/>
                </a:ext>
              </a:extLst>
            </p:cNvPr>
            <p:cNvSpPr/>
            <p:nvPr/>
          </p:nvSpPr>
          <p:spPr>
            <a:xfrm>
              <a:off x="1773932" y="4797152"/>
              <a:ext cx="216024" cy="216024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40356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1BBC0DC-35F5-4450-A1C5-8E668FD1C4A0}"/>
              </a:ext>
            </a:extLst>
          </p:cNvPr>
          <p:cNvGrpSpPr/>
          <p:nvPr/>
        </p:nvGrpSpPr>
        <p:grpSpPr>
          <a:xfrm>
            <a:off x="1629916" y="548680"/>
            <a:ext cx="10432919" cy="5571067"/>
            <a:chOff x="1989956" y="764704"/>
            <a:chExt cx="9351092" cy="5151477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D50BBC3-DE36-46F9-95BC-89861E9390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22004" y="764704"/>
              <a:ext cx="8290395" cy="5040560"/>
            </a:xfrm>
            <a:prstGeom prst="rect">
              <a:avLst/>
            </a:prstGeom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EEE1EA5-021D-4DAE-ABA7-35B28203899E}"/>
                </a:ext>
              </a:extLst>
            </p:cNvPr>
            <p:cNvSpPr txBox="1"/>
            <p:nvPr/>
          </p:nvSpPr>
          <p:spPr>
            <a:xfrm>
              <a:off x="1989956" y="5085184"/>
              <a:ext cx="9351092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rmAutofit/>
            </a:bodyPr>
            <a:lstStyle/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fi-FI" sz="2400"/>
                <a:t>Partneri lähtee passiivisesti hertalla, ja voitat pöydän kympin jätkällä.</a:t>
              </a:r>
            </a:p>
            <a:p>
              <a:pPr>
                <a:lnSpc>
                  <a:spcPct val="90000"/>
                </a:lnSpc>
                <a:spcAft>
                  <a:spcPts val="600"/>
                </a:spcAft>
              </a:pPr>
              <a:r>
                <a:rPr lang="fi-FI" sz="2400"/>
                <a:t>Mitä palautat?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E1AA505-81B7-4006-BB80-D88BEADC2A0F}"/>
                </a:ext>
              </a:extLst>
            </p:cNvPr>
            <p:cNvSpPr txBox="1"/>
            <p:nvPr/>
          </p:nvSpPr>
          <p:spPr>
            <a:xfrm>
              <a:off x="7894612" y="4604935"/>
              <a:ext cx="72008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rm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fi-FI" sz="2000" b="1" dirty="0"/>
                <a:t>SINÄ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40A549C-4BFA-4487-8149-09AAD840264F}"/>
                </a:ext>
              </a:extLst>
            </p:cNvPr>
            <p:cNvSpPr txBox="1"/>
            <p:nvPr/>
          </p:nvSpPr>
          <p:spPr>
            <a:xfrm>
              <a:off x="4366220" y="2780928"/>
              <a:ext cx="108012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normAutofit/>
            </a:bodyPr>
            <a:lstStyle/>
            <a:p>
              <a:pPr algn="ctr">
                <a:lnSpc>
                  <a:spcPct val="90000"/>
                </a:lnSpc>
                <a:spcAft>
                  <a:spcPts val="600"/>
                </a:spcAft>
              </a:pPr>
              <a:r>
                <a:rPr lang="fi-FI" sz="2000" b="1" dirty="0"/>
                <a:t>PÖYTÄ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666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AKTIIVINEN VAI PASSIIVINEN?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68" y="2276872"/>
            <a:ext cx="4828591" cy="142857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30516" y="4039459"/>
            <a:ext cx="4961406" cy="369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799" dirty="0"/>
              <a:t>Partneri lähtee patanelosella. (11-sääntö)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F0ECBC8-9B28-4A6C-9F5D-44D6C7FD93D0}"/>
              </a:ext>
            </a:extLst>
          </p:cNvPr>
          <p:cNvGrpSpPr/>
          <p:nvPr/>
        </p:nvGrpSpPr>
        <p:grpSpPr>
          <a:xfrm>
            <a:off x="981844" y="1674882"/>
            <a:ext cx="4961406" cy="4706446"/>
            <a:chOff x="981844" y="1674882"/>
            <a:chExt cx="4419594" cy="4351338"/>
          </a:xfrm>
        </p:grpSpPr>
        <p:pic>
          <p:nvPicPr>
            <p:cNvPr id="9" name="Content Placeholder 3" descr="Screen Clipping">
              <a:extLst>
                <a:ext uri="{FF2B5EF4-FFF2-40B4-BE49-F238E27FC236}">
                  <a16:creationId xmlns:a16="http://schemas.microsoft.com/office/drawing/2014/main" id="{7E3A797B-932C-403C-AC23-B7945757EF6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1844" y="1674882"/>
              <a:ext cx="4419594" cy="4351338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6FBF542-C9B1-436E-9CD2-92FDF47FC467}"/>
                </a:ext>
              </a:extLst>
            </p:cNvPr>
            <p:cNvSpPr/>
            <p:nvPr/>
          </p:nvSpPr>
          <p:spPr>
            <a:xfrm>
              <a:off x="981844" y="3140968"/>
              <a:ext cx="1584176" cy="1440160"/>
            </a:xfrm>
            <a:prstGeom prst="rect">
              <a:avLst/>
            </a:prstGeom>
            <a:solidFill>
              <a:srgbClr val="D6EBCE"/>
            </a:solidFill>
            <a:ln>
              <a:solidFill>
                <a:srgbClr val="D6EB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8C7103-9141-413F-9A40-2106C3440033}"/>
                </a:ext>
              </a:extLst>
            </p:cNvPr>
            <p:cNvSpPr/>
            <p:nvPr/>
          </p:nvSpPr>
          <p:spPr>
            <a:xfrm>
              <a:off x="2323353" y="4463038"/>
              <a:ext cx="1584176" cy="1440160"/>
            </a:xfrm>
            <a:prstGeom prst="rect">
              <a:avLst/>
            </a:prstGeom>
            <a:solidFill>
              <a:srgbClr val="D6EBCE"/>
            </a:solidFill>
            <a:ln>
              <a:solidFill>
                <a:srgbClr val="D6EB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2976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AKTIIVINEN!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128" y="1314994"/>
            <a:ext cx="5292588" cy="5210850"/>
          </a:xfrm>
        </p:spPr>
      </p:pic>
    </p:spTree>
    <p:extLst>
      <p:ext uri="{BB962C8B-B14F-4D97-AF65-F5344CB8AC3E}">
        <p14:creationId xmlns:p14="http://schemas.microsoft.com/office/powerpoint/2010/main" val="28182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AKTIIVINEN VAI PASSIIVINEN?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20" y="1772816"/>
            <a:ext cx="4927353" cy="4303941"/>
          </a:xfr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444" y="2276872"/>
            <a:ext cx="4828591" cy="142857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86500" y="4107014"/>
            <a:ext cx="4961406" cy="369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799" dirty="0"/>
              <a:t>Partneri lähtee patanelosella. (11-sääntö)</a:t>
            </a:r>
          </a:p>
        </p:txBody>
      </p:sp>
    </p:spTree>
    <p:extLst>
      <p:ext uri="{BB962C8B-B14F-4D97-AF65-F5344CB8AC3E}">
        <p14:creationId xmlns:p14="http://schemas.microsoft.com/office/powerpoint/2010/main" val="414592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PASSIIVINEN!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64" y="1239870"/>
            <a:ext cx="5400600" cy="5369141"/>
          </a:xfrm>
        </p:spPr>
      </p:pic>
    </p:spTree>
    <p:extLst>
      <p:ext uri="{BB962C8B-B14F-4D97-AF65-F5344CB8AC3E}">
        <p14:creationId xmlns:p14="http://schemas.microsoft.com/office/powerpoint/2010/main" val="297330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2CA0FC-9819-4A6C-A934-A09165997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905" y="667410"/>
            <a:ext cx="8072712" cy="1618489"/>
          </a:xfrm>
        </p:spPr>
        <p:txBody>
          <a:bodyPr anchor="ctr">
            <a:normAutofit/>
          </a:bodyPr>
          <a:lstStyle/>
          <a:p>
            <a:r>
              <a:rPr lang="fi-FI" sz="4400" b="1" dirty="0"/>
              <a:t>Hyviä lähtöjä, huonoja lähtöjä ja...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7EF60-9D87-4B14-AB5F-859B624E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18744"/>
            <a:ext cx="9619015" cy="4673280"/>
          </a:xfrm>
        </p:spPr>
        <p:txBody>
          <a:bodyPr anchor="t">
            <a:noAutofit/>
          </a:bodyPr>
          <a:lstStyle/>
          <a:p>
            <a:endParaRPr lang="fi-FI" sz="2400" dirty="0"/>
          </a:p>
          <a:p>
            <a:r>
              <a:rPr lang="fi-FI" sz="2400" dirty="0"/>
              <a:t>Valttilähtö tai –kääntö voi olla passiivinen tai aggressiivinen. Harkitse valttilähtöä:</a:t>
            </a:r>
          </a:p>
          <a:p>
            <a:pPr lvl="1"/>
            <a:r>
              <a:rPr lang="fi-FI" sz="2400" dirty="0"/>
              <a:t>Kun vastustajat ovat uhrautuneet tai on muuten syytä olettaa, että puolustuksella on pisteylivoima</a:t>
            </a:r>
          </a:p>
          <a:p>
            <a:pPr lvl="1"/>
            <a:r>
              <a:rPr lang="fi-FI" sz="2400" dirty="0"/>
              <a:t>Kun pelinvientipuoli on tarjonnut useita värejä ennen päätymistä pelaamaan yhtä niistä valttina</a:t>
            </a:r>
          </a:p>
          <a:p>
            <a:pPr lvl="1"/>
            <a:r>
              <a:rPr lang="fi-FI" sz="2400" dirty="0"/>
              <a:t>Kun partneri on rankaisukahdentanut vastustajien osasitoumuksen</a:t>
            </a:r>
          </a:p>
          <a:p>
            <a:pPr lvl="1"/>
            <a:r>
              <a:rPr lang="fi-FI" sz="2400" dirty="0"/>
              <a:t>Kun passiivinen lähtö on hyvä, mutta sinulla on arat kombinaatiot muissa väreissä (valttilähtö on tavallinen isoslammia vastaan)</a:t>
            </a:r>
          </a:p>
          <a:p>
            <a:pPr lvl="1"/>
            <a:r>
              <a:rPr lang="fi-FI" sz="2400" dirty="0"/>
              <a:t>Pelin aikana valtin pelaaminen on oikein jos estät sillä vastustajan kuppitikit lyhyeen valttiin</a:t>
            </a:r>
          </a:p>
          <a:p>
            <a:pPr lvl="1"/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1910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2CA0FC-9819-4A6C-A934-A09165997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905" y="667410"/>
            <a:ext cx="8072712" cy="1618489"/>
          </a:xfrm>
        </p:spPr>
        <p:txBody>
          <a:bodyPr anchor="ctr">
            <a:normAutofit/>
          </a:bodyPr>
          <a:lstStyle/>
          <a:p>
            <a:r>
              <a:rPr lang="fi-FI" sz="4400" b="1" dirty="0"/>
              <a:t>Valtin peluu on harkittu valinta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7EF60-9D87-4B14-AB5F-859B624E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68" y="2276128"/>
            <a:ext cx="9619015" cy="3913718"/>
          </a:xfrm>
        </p:spPr>
        <p:txBody>
          <a:bodyPr anchor="t">
            <a:noAutofit/>
          </a:bodyPr>
          <a:lstStyle/>
          <a:p>
            <a:r>
              <a:rPr lang="fi-FI" sz="2400" dirty="0"/>
              <a:t>Milloin valttilähtö ei kannata?</a:t>
            </a:r>
          </a:p>
          <a:p>
            <a:pPr lvl="1"/>
            <a:r>
              <a:rPr lang="fi-FI" sz="2400" dirty="0"/>
              <a:t>Valttilähtö </a:t>
            </a:r>
            <a:r>
              <a:rPr lang="fi-FI" sz="2400" u="sng" dirty="0"/>
              <a:t>ei ole </a:t>
            </a:r>
            <a:r>
              <a:rPr lang="fi-FI" sz="2400" dirty="0"/>
              <a:t>hyvä vaihtoehto sille, että ei ole parempaakaan lähtöä</a:t>
            </a:r>
          </a:p>
          <a:p>
            <a:pPr lvl="2"/>
            <a:r>
              <a:rPr lang="fi-FI" sz="2400" dirty="0"/>
              <a:t>Pelinviejällä voi hyvin olla arvauspaikka valtin käsittelyssä, jota helpotat</a:t>
            </a:r>
          </a:p>
          <a:p>
            <a:pPr lvl="1"/>
            <a:r>
              <a:rPr lang="fi-FI" sz="2400" dirty="0"/>
              <a:t>Singelivaltilla lähteminen leikkaa helposti partnerin luonnollisen valttitikin</a:t>
            </a:r>
          </a:p>
          <a:p>
            <a:pPr lvl="2"/>
            <a:r>
              <a:rPr lang="fi-FI" sz="2400" dirty="0"/>
              <a:t>Myös muut valttikombinaatiot, kuten kaksi hakkua, voivat olla vaarallisia</a:t>
            </a:r>
          </a:p>
        </p:txBody>
      </p:sp>
    </p:spTree>
    <p:extLst>
      <p:ext uri="{BB962C8B-B14F-4D97-AF65-F5344CB8AC3E}">
        <p14:creationId xmlns:p14="http://schemas.microsoft.com/office/powerpoint/2010/main" val="247484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sikko 12"/>
          <p:cNvSpPr>
            <a:spLocks noGrp="1"/>
          </p:cNvSpPr>
          <p:nvPr>
            <p:ph type="title"/>
          </p:nvPr>
        </p:nvSpPr>
        <p:spPr>
          <a:xfrm>
            <a:off x="1284905" y="1050595"/>
            <a:ext cx="8072712" cy="1618489"/>
          </a:xfrm>
        </p:spPr>
        <p:txBody>
          <a:bodyPr anchor="ctr">
            <a:normAutofit/>
          </a:bodyPr>
          <a:lstStyle/>
          <a:p>
            <a:r>
              <a:rPr lang="fi-FI" sz="4400" b="1" dirty="0"/>
              <a:t>Puolustamisen tärkeys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idx="1"/>
          </p:nvPr>
        </p:nvSpPr>
        <p:spPr>
          <a:xfrm>
            <a:off x="1284905" y="2685769"/>
            <a:ext cx="8072712" cy="2800395"/>
          </a:xfrm>
        </p:spPr>
        <p:txBody>
          <a:bodyPr anchor="t">
            <a:no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fi-FI" sz="2000" dirty="0"/>
              <a:t>Puolustat 50% ajasta – isoin mahdollisuutesi parantaa tuloksiasi on parantaa puolustuspeliäsi</a:t>
            </a:r>
          </a:p>
          <a:p>
            <a:pPr marL="457200" indent="-457200">
              <a:buFont typeface="+mj-lt"/>
              <a:buAutoNum type="arabicParenR"/>
            </a:pPr>
            <a:r>
              <a:rPr lang="fi-FI" sz="2000" dirty="0"/>
              <a:t>Hyvä puolustus antaa sinulle enemmän mahdollisuuksia tarjoussarjassakin</a:t>
            </a:r>
          </a:p>
          <a:p>
            <a:pPr marL="457200" indent="-457200">
              <a:buFont typeface="+mj-lt"/>
              <a:buAutoNum type="arabicParenR"/>
            </a:pPr>
            <a:r>
              <a:rPr lang="fi-FI" sz="2000" dirty="0"/>
              <a:t>Kun saat maineen tiukkana puolustajana, vastustajatkaan eivät uskalla enää tarjota mitä vaan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i="1" dirty="0"/>
              <a:t>Puolustaminen on yhteistyötä, se todellinen ”silta”</a:t>
            </a:r>
          </a:p>
          <a:p>
            <a:pPr marL="0" indent="0">
              <a:buNone/>
            </a:pPr>
            <a:r>
              <a:rPr lang="fi-FI" sz="2000" i="1" dirty="0"/>
              <a:t> – onnistunut puolustus on palkitsevinta mitä pääset bridgessä kokemaan</a:t>
            </a: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982E94A-D8D4-4E7B-B098-F73B13942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286" y="1186853"/>
            <a:ext cx="3434745" cy="4480726"/>
          </a:xfrm>
        </p:spPr>
        <p:txBody>
          <a:bodyPr>
            <a:normAutofit/>
          </a:bodyPr>
          <a:lstStyle/>
          <a:p>
            <a:pPr algn="r"/>
            <a:r>
              <a:rPr lang="fi-FI" sz="4400" b="1" dirty="0"/>
              <a:t>Puolustuspelin vaiheet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083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461633-D48E-4F20-9083-C4781034A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3891" y="1648870"/>
            <a:ext cx="4701623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2400" u="sng" dirty="0"/>
              <a:t>Puolustajan muistilista: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Tarjoussarjan kertaaminen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Lähtökortin valinta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Pöydän (lepääjän korttien) analysointi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Puolustusstrategian valinta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LASKEMINEN, MERKINANNOT, LASKEMINEN</a:t>
            </a:r>
          </a:p>
        </p:txBody>
      </p:sp>
    </p:spTree>
    <p:extLst>
      <p:ext uri="{BB962C8B-B14F-4D97-AF65-F5344CB8AC3E}">
        <p14:creationId xmlns:p14="http://schemas.microsoft.com/office/powerpoint/2010/main" val="350256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1EFA2E-7A46-415B-B6FF-497D3B82F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905" y="1050595"/>
            <a:ext cx="8072712" cy="1618489"/>
          </a:xfrm>
        </p:spPr>
        <p:txBody>
          <a:bodyPr anchor="ctr">
            <a:normAutofit/>
          </a:bodyPr>
          <a:lstStyle/>
          <a:p>
            <a:r>
              <a:rPr lang="fi-FI" sz="4400" b="1" dirty="0"/>
              <a:t>Puolustusstrategia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AD734-CDDF-4B85-9981-A0D156420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2602076"/>
            <a:ext cx="8072712" cy="2800395"/>
          </a:xfrm>
        </p:spPr>
        <p:txBody>
          <a:bodyPr anchor="t">
            <a:normAutofit/>
          </a:bodyPr>
          <a:lstStyle/>
          <a:p>
            <a:r>
              <a:rPr lang="fi-FI" sz="2200" dirty="0"/>
              <a:t>Riippuu tarjoussarjasta</a:t>
            </a:r>
          </a:p>
          <a:p>
            <a:r>
              <a:rPr lang="fi-FI" sz="2200" dirty="0"/>
              <a:t>Lähtökortti tärkeässä asemassa</a:t>
            </a:r>
          </a:p>
          <a:p>
            <a:r>
              <a:rPr lang="fi-FI" sz="2200" dirty="0"/>
              <a:t>Huolelliset merkinannot ja luotto partneriin</a:t>
            </a:r>
          </a:p>
          <a:p>
            <a:r>
              <a:rPr lang="fi-FI" sz="2200" dirty="0"/>
              <a:t>Erilaiset päästrategiat:</a:t>
            </a:r>
          </a:p>
          <a:p>
            <a:pPr lvl="1"/>
            <a:r>
              <a:rPr lang="fi-FI" sz="2200" dirty="0"/>
              <a:t>Aktiivinen puolustus</a:t>
            </a:r>
          </a:p>
          <a:p>
            <a:pPr lvl="1"/>
            <a:r>
              <a:rPr lang="fi-FI" sz="2200" dirty="0"/>
              <a:t>Passiivinen puolustus</a:t>
            </a:r>
          </a:p>
          <a:p>
            <a:pPr lvl="1"/>
            <a:r>
              <a:rPr lang="fi-FI" sz="2200" dirty="0"/>
              <a:t>Valtin pelaaminen</a:t>
            </a:r>
          </a:p>
        </p:txBody>
      </p:sp>
    </p:spTree>
    <p:extLst>
      <p:ext uri="{BB962C8B-B14F-4D97-AF65-F5344CB8AC3E}">
        <p14:creationId xmlns:p14="http://schemas.microsoft.com/office/powerpoint/2010/main" val="360815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4486" y="3335867"/>
            <a:ext cx="3290983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6" y="623275"/>
            <a:ext cx="10902214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2F4E44-5349-4BC0-9934-F2D320653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904" y="731431"/>
            <a:ext cx="8072712" cy="1618489"/>
          </a:xfrm>
        </p:spPr>
        <p:txBody>
          <a:bodyPr anchor="ctr">
            <a:normAutofit/>
          </a:bodyPr>
          <a:lstStyle/>
          <a:p>
            <a:r>
              <a:rPr lang="fi-FI" sz="4400" b="1" dirty="0"/>
              <a:t>Hyvän puolustuksen avain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82EA8-70AE-4CDF-90A6-87D52954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905" y="1935669"/>
            <a:ext cx="8714318" cy="4403644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fi-FI" sz="1800" b="1" dirty="0"/>
              <a:t>LASKEMINEN, LASKEMINEN JA LASKEMINEN</a:t>
            </a:r>
          </a:p>
          <a:p>
            <a:pPr marL="0" indent="0">
              <a:spcBef>
                <a:spcPts val="0"/>
              </a:spcBef>
              <a:buNone/>
            </a:pPr>
            <a:endParaRPr lang="fi-FI" sz="1800" dirty="0"/>
          </a:p>
          <a:p>
            <a:pPr marL="0" indent="0">
              <a:spcBef>
                <a:spcPts val="0"/>
              </a:spcBef>
              <a:buNone/>
            </a:pPr>
            <a:r>
              <a:rPr lang="fi-FI" sz="1800" dirty="0"/>
              <a:t>”On mahdotonta saada aikaan onnistunutta puolustusta, mikäli kumpikin puolustaja ei tee tietoista valintaa laskea.”</a:t>
            </a:r>
          </a:p>
          <a:p>
            <a:pPr marL="274320" lvl="1" indent="0">
              <a:spcBef>
                <a:spcPts val="0"/>
              </a:spcBef>
              <a:buNone/>
            </a:pPr>
            <a:r>
              <a:rPr lang="fi-FI" sz="1600" i="1" dirty="0"/>
              <a:t>Hugh Kelsey: Killing Defence at Bridge (2001)</a:t>
            </a:r>
          </a:p>
          <a:p>
            <a:pPr marL="0" indent="0">
              <a:buNone/>
            </a:pPr>
            <a:r>
              <a:rPr lang="fi-FI" sz="1800" dirty="0"/>
              <a:t>Päätellääkseen mitä jaossa pitää tehdä, kummankin puolustajan on laskettava:</a:t>
            </a:r>
          </a:p>
          <a:p>
            <a:r>
              <a:rPr lang="fi-FI" sz="1800" dirty="0"/>
              <a:t>Valttien lukumäärää</a:t>
            </a:r>
          </a:p>
          <a:p>
            <a:r>
              <a:rPr lang="fi-FI" sz="1800" dirty="0"/>
              <a:t>Maiden jakaumia pituusmerkinantojen ja tarjoussarjan perusteella</a:t>
            </a:r>
          </a:p>
          <a:p>
            <a:r>
              <a:rPr lang="fi-FI" sz="1800" dirty="0"/>
              <a:t>Pelinviejän ja partnerin arvokorttipisteitä</a:t>
            </a:r>
          </a:p>
          <a:p>
            <a:r>
              <a:rPr lang="fi-FI" sz="1800" dirty="0"/>
              <a:t>Pelinviejän tikkejä (!)</a:t>
            </a:r>
          </a:p>
          <a:p>
            <a:pPr lvl="1"/>
            <a:r>
              <a:rPr lang="fi-FI" sz="1800" dirty="0"/>
              <a:t>Mikäli pelinviejältä puuttuu tikkejä, on usein oikein pelata passiivista puolustusta. </a:t>
            </a:r>
          </a:p>
          <a:p>
            <a:pPr lvl="1"/>
            <a:r>
              <a:rPr lang="fi-FI" sz="1800" dirty="0"/>
              <a:t>Mikäli pelinviejällä taas vaikuttaa olevan riittävästi tikkejä, on syytä yrittää ottaa nopea pieti aggressiivisella lähestymistavalla. </a:t>
            </a:r>
          </a:p>
        </p:txBody>
      </p:sp>
    </p:spTree>
    <p:extLst>
      <p:ext uri="{BB962C8B-B14F-4D97-AF65-F5344CB8AC3E}">
        <p14:creationId xmlns:p14="http://schemas.microsoft.com/office/powerpoint/2010/main" val="378034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A759BE-21FA-403D-93D0-1CE5DE470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427" y="386930"/>
            <a:ext cx="9234295" cy="1188950"/>
          </a:xfrm>
        </p:spPr>
        <p:txBody>
          <a:bodyPr anchor="b">
            <a:normAutofit/>
          </a:bodyPr>
          <a:lstStyle/>
          <a:p>
            <a:r>
              <a:rPr lang="fi-FI" sz="5300" b="1"/>
              <a:t>Passiivinen puolustus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1998368"/>
            <a:ext cx="11692013" cy="782176"/>
            <a:chOff x="-2" y="1998368"/>
            <a:chExt cx="11695083" cy="78217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0397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9B930-3411-41B8-812E-B0E410F10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453" y="2599509"/>
            <a:ext cx="10141026" cy="3435531"/>
          </a:xfrm>
        </p:spPr>
        <p:txBody>
          <a:bodyPr anchor="ctr">
            <a:normAutofit/>
          </a:bodyPr>
          <a:lstStyle/>
          <a:p>
            <a:r>
              <a:rPr lang="fi-FI" sz="2000"/>
              <a:t>Kun pelinviejällä ei näytä olevan lupaamaansa määrää tikkejä eikä suoraviivaista tapaa kasvattaa lisää</a:t>
            </a:r>
          </a:p>
          <a:p>
            <a:r>
              <a:rPr lang="fi-FI" sz="2000"/>
              <a:t>Puolustus yrittää välttää antamasta lisää tikkejä pelinviejälle</a:t>
            </a:r>
          </a:p>
          <a:p>
            <a:pPr lvl="1"/>
            <a:r>
              <a:rPr lang="fi-FI" sz="2000"/>
              <a:t>Pelaamalla sekvenssejä (esim. QJ10x)</a:t>
            </a:r>
          </a:p>
          <a:p>
            <a:pPr lvl="1"/>
            <a:r>
              <a:rPr lang="fi-FI" sz="2000"/>
              <a:t>Pelaamalla valttia</a:t>
            </a:r>
          </a:p>
          <a:p>
            <a:pPr lvl="1"/>
            <a:r>
              <a:rPr lang="fi-FI" sz="2000"/>
              <a:t>Pelaamalla neutraalisti pelinvientipuolen tarjoamaa pitkää maata </a:t>
            </a:r>
          </a:p>
          <a:p>
            <a:pPr lvl="1"/>
            <a:r>
              <a:rPr lang="fi-FI" sz="2000"/>
              <a:t>Pelaamalla vastapalloon pelinviejän pelaamaa maata</a:t>
            </a:r>
          </a:p>
          <a:p>
            <a:pPr lvl="1"/>
            <a:r>
              <a:rPr lang="fi-FI" sz="2000"/>
              <a:t>Välttämällä kuvakorttien alta kääntämistä </a:t>
            </a:r>
            <a:r>
              <a:rPr lang="fi-FI" sz="2000">
                <a:sym typeface="Wingdings" panose="05000000000000000000" pitchFamily="2" charset="2"/>
              </a:rPr>
              <a:t></a:t>
            </a:r>
            <a:r>
              <a:rPr lang="fi-FI" sz="2000"/>
              <a:t> pelaaminen hakkukasasta</a:t>
            </a:r>
          </a:p>
          <a:p>
            <a:pPr lvl="1"/>
            <a:r>
              <a:rPr lang="fi-FI" sz="2000"/>
              <a:t>Miettimällä tarkkaan missä vaiheessa otat tikin ja mitä sakaat, että sinulla on turvallinen kortti jolla pääset ulos kädestäsi antamatta tikkiä pelinviejälle</a:t>
            </a:r>
          </a:p>
          <a:p>
            <a:pPr lvl="1"/>
            <a:endParaRPr lang="fi-FI" sz="2000"/>
          </a:p>
          <a:p>
            <a:pPr lvl="1"/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167345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CB962CF-61A3-4EF9-94F6-7C59B0329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5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C18532-DE08-4B86-9CFC-A714A3D98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908" y="-195782"/>
            <a:ext cx="6795635" cy="1368664"/>
          </a:xfrm>
        </p:spPr>
        <p:txBody>
          <a:bodyPr>
            <a:normAutofit/>
          </a:bodyPr>
          <a:lstStyle/>
          <a:p>
            <a:r>
              <a:rPr lang="fi-FI" sz="4000" b="1" dirty="0"/>
              <a:t>Lukittu maa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26D1D-1F07-406C-90C1-50556BD9F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88" y="828852"/>
            <a:ext cx="9931353" cy="651700"/>
          </a:xfrm>
        </p:spPr>
        <p:txBody>
          <a:bodyPr>
            <a:normAutofit/>
          </a:bodyPr>
          <a:lstStyle/>
          <a:p>
            <a:r>
              <a:rPr lang="fi-FI" sz="2000" dirty="0"/>
              <a:t>Se, kuka ensimmäisenä pelaa kyseistä maata, antaa samalla tikin vastapuolelle, jota he eivät itse pelaamalla voi saada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E9588B-5565-402D-B942-3BEEECA90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19" y="1535805"/>
            <a:ext cx="4751983" cy="5216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0805572-9523-4640-A37E-0D8CEFF671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4492" y="1453947"/>
            <a:ext cx="4823991" cy="52957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5885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1D7864-8AAE-482E-822A-FC4F46D1C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897" y="1463040"/>
            <a:ext cx="3795317" cy="2690949"/>
          </a:xfrm>
        </p:spPr>
        <p:txBody>
          <a:bodyPr anchor="t">
            <a:normAutofit/>
          </a:bodyPr>
          <a:lstStyle/>
          <a:p>
            <a:r>
              <a:rPr lang="fi-FI" sz="4800" b="1"/>
              <a:t>Milloin passiivinen puolustus?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12" y="4415246"/>
            <a:ext cx="11979212" cy="2087795"/>
            <a:chOff x="143163" y="5763486"/>
            <a:chExt cx="11982332" cy="73955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2369" y="587829"/>
            <a:ext cx="6503606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7B430-88D7-41A1-AE60-3949AB7E3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745" y="1463039"/>
            <a:ext cx="5540943" cy="4300447"/>
          </a:xfrm>
        </p:spPr>
        <p:txBody>
          <a:bodyPr anchor="t">
            <a:normAutofit/>
          </a:bodyPr>
          <a:lstStyle/>
          <a:p>
            <a:r>
              <a:rPr lang="en-US" sz="2000" dirty="0" err="1"/>
              <a:t>Kun</a:t>
            </a:r>
            <a:r>
              <a:rPr lang="en-US" sz="2000" dirty="0"/>
              <a:t> </a:t>
            </a:r>
            <a:r>
              <a:rPr lang="en-US" sz="2000" dirty="0" err="1"/>
              <a:t>olet</a:t>
            </a:r>
            <a:r>
              <a:rPr lang="en-US" sz="2000" dirty="0"/>
              <a:t> </a:t>
            </a:r>
            <a:r>
              <a:rPr lang="en-US" sz="2000" dirty="0" err="1"/>
              <a:t>laskenut</a:t>
            </a:r>
            <a:r>
              <a:rPr lang="en-US" sz="2000" dirty="0"/>
              <a:t>, </a:t>
            </a:r>
            <a:r>
              <a:rPr lang="en-US" sz="2000" dirty="0" err="1"/>
              <a:t>että</a:t>
            </a:r>
            <a:r>
              <a:rPr lang="en-US" sz="2000" dirty="0"/>
              <a:t> </a:t>
            </a:r>
            <a:r>
              <a:rPr lang="en-US" sz="2000" dirty="0" err="1"/>
              <a:t>pelinviejällä</a:t>
            </a:r>
            <a:r>
              <a:rPr lang="en-US" sz="2000" dirty="0"/>
              <a:t> </a:t>
            </a:r>
            <a:r>
              <a:rPr lang="en-US" sz="2000" dirty="0" err="1"/>
              <a:t>ei</a:t>
            </a:r>
            <a:r>
              <a:rPr lang="en-US" sz="2000" dirty="0"/>
              <a:t> ole </a:t>
            </a:r>
            <a:r>
              <a:rPr lang="en-US" sz="2000" dirty="0" err="1"/>
              <a:t>riittävästi</a:t>
            </a:r>
            <a:r>
              <a:rPr lang="en-US" sz="2000" dirty="0"/>
              <a:t> </a:t>
            </a:r>
            <a:r>
              <a:rPr lang="en-US" sz="2000" dirty="0" err="1"/>
              <a:t>tikkejä</a:t>
            </a:r>
            <a:endParaRPr lang="en-US" sz="2000" dirty="0"/>
          </a:p>
          <a:p>
            <a:r>
              <a:rPr lang="en-US" sz="2000" dirty="0" err="1"/>
              <a:t>Kun</a:t>
            </a:r>
            <a:r>
              <a:rPr lang="en-US" sz="2000" dirty="0"/>
              <a:t> </a:t>
            </a:r>
            <a:r>
              <a:rPr lang="en-US" sz="2000" dirty="0" err="1"/>
              <a:t>pelinviejällä</a:t>
            </a:r>
            <a:r>
              <a:rPr lang="en-US" sz="2000" dirty="0"/>
              <a:t> </a:t>
            </a:r>
            <a:r>
              <a:rPr lang="en-US" sz="2000" dirty="0" err="1"/>
              <a:t>ei</a:t>
            </a:r>
            <a:r>
              <a:rPr lang="en-US" sz="2000" dirty="0"/>
              <a:t> ole </a:t>
            </a:r>
            <a:r>
              <a:rPr lang="en-US" sz="2000" dirty="0" err="1"/>
              <a:t>pitkää</a:t>
            </a:r>
            <a:r>
              <a:rPr lang="en-US" sz="2000" dirty="0"/>
              <a:t> </a:t>
            </a:r>
            <a:r>
              <a:rPr lang="en-US" sz="2000" dirty="0" err="1"/>
              <a:t>tikkiväriä</a:t>
            </a:r>
            <a:r>
              <a:rPr lang="en-US" sz="2000" dirty="0"/>
              <a:t>, </a:t>
            </a:r>
            <a:r>
              <a:rPr lang="en-US" sz="2000" dirty="0" err="1"/>
              <a:t>tasaiset</a:t>
            </a:r>
            <a:r>
              <a:rPr lang="en-US" sz="2000" dirty="0"/>
              <a:t> </a:t>
            </a:r>
            <a:r>
              <a:rPr lang="en-US" sz="2000" dirty="0" err="1"/>
              <a:t>kädet</a:t>
            </a:r>
            <a:endParaRPr lang="en-US" sz="2000" dirty="0"/>
          </a:p>
          <a:p>
            <a:r>
              <a:rPr lang="en-US" sz="2000" dirty="0" err="1"/>
              <a:t>Kun</a:t>
            </a:r>
            <a:r>
              <a:rPr lang="en-US" sz="2000" dirty="0"/>
              <a:t> </a:t>
            </a:r>
            <a:r>
              <a:rPr lang="en-US" sz="2000" dirty="0" err="1"/>
              <a:t>sinulla</a:t>
            </a:r>
            <a:r>
              <a:rPr lang="en-US" sz="2000" dirty="0"/>
              <a:t> on </a:t>
            </a:r>
            <a:r>
              <a:rPr lang="en-US" sz="2000" dirty="0" err="1"/>
              <a:t>avainkortteja</a:t>
            </a:r>
            <a:r>
              <a:rPr lang="en-US" sz="2000" dirty="0"/>
              <a:t> </a:t>
            </a:r>
            <a:r>
              <a:rPr lang="en-US" sz="2000" dirty="0" err="1"/>
              <a:t>pelinviejän</a:t>
            </a:r>
            <a:r>
              <a:rPr lang="en-US" sz="2000" dirty="0"/>
              <a:t> ja </a:t>
            </a:r>
            <a:r>
              <a:rPr lang="en-US" sz="2000" dirty="0" err="1"/>
              <a:t>pöydän</a:t>
            </a:r>
            <a:r>
              <a:rPr lang="en-US" sz="2000" dirty="0"/>
              <a:t> </a:t>
            </a:r>
            <a:r>
              <a:rPr lang="en-US" sz="2000" dirty="0" err="1"/>
              <a:t>maissa</a:t>
            </a:r>
            <a:endParaRPr lang="en-US" sz="2000" dirty="0"/>
          </a:p>
          <a:p>
            <a:r>
              <a:rPr lang="en-US" sz="2000" dirty="0" err="1"/>
              <a:t>Kun</a:t>
            </a:r>
            <a:r>
              <a:rPr lang="en-US" sz="2000" dirty="0"/>
              <a:t> </a:t>
            </a:r>
            <a:r>
              <a:rPr lang="en-US" sz="2000" dirty="0" err="1"/>
              <a:t>pelinviejä</a:t>
            </a:r>
            <a:r>
              <a:rPr lang="en-US" sz="2000" dirty="0"/>
              <a:t> on </a:t>
            </a:r>
            <a:r>
              <a:rPr lang="en-US" sz="2000" dirty="0" err="1"/>
              <a:t>luvannut</a:t>
            </a:r>
            <a:r>
              <a:rPr lang="en-US" sz="2000" dirty="0"/>
              <a:t> </a:t>
            </a:r>
            <a:r>
              <a:rPr lang="en-US" sz="2000" dirty="0" err="1"/>
              <a:t>vahvan</a:t>
            </a:r>
            <a:r>
              <a:rPr lang="en-US" sz="2000" dirty="0"/>
              <a:t> </a:t>
            </a:r>
            <a:r>
              <a:rPr lang="en-US" sz="2000" dirty="0" err="1"/>
              <a:t>käden</a:t>
            </a:r>
            <a:r>
              <a:rPr lang="en-US" sz="2000" dirty="0"/>
              <a:t> ja </a:t>
            </a:r>
            <a:r>
              <a:rPr lang="en-US" sz="2000" dirty="0" err="1"/>
              <a:t>pöytä</a:t>
            </a:r>
            <a:r>
              <a:rPr lang="en-US" sz="2000" dirty="0"/>
              <a:t> on </a:t>
            </a:r>
            <a:r>
              <a:rPr lang="en-US" sz="2000" dirty="0" err="1"/>
              <a:t>hyvin</a:t>
            </a:r>
            <a:r>
              <a:rPr lang="en-US" sz="2000" dirty="0"/>
              <a:t> </a:t>
            </a:r>
            <a:r>
              <a:rPr lang="en-US" sz="2000" dirty="0" err="1"/>
              <a:t>heikko</a:t>
            </a:r>
            <a:endParaRPr lang="en-US" sz="2000" dirty="0"/>
          </a:p>
          <a:p>
            <a:r>
              <a:rPr lang="en-US" sz="2000" dirty="0" err="1"/>
              <a:t>Kun</a:t>
            </a:r>
            <a:r>
              <a:rPr lang="en-US" sz="2000" dirty="0"/>
              <a:t> </a:t>
            </a:r>
            <a:r>
              <a:rPr lang="en-US" sz="2000" dirty="0" err="1"/>
              <a:t>pelinvientipuoli</a:t>
            </a:r>
            <a:r>
              <a:rPr lang="en-US" sz="2000" dirty="0"/>
              <a:t> on </a:t>
            </a:r>
            <a:r>
              <a:rPr lang="en-US" sz="2000" dirty="0" err="1"/>
              <a:t>tarjonnut</a:t>
            </a:r>
            <a:r>
              <a:rPr lang="en-US" sz="2000" dirty="0"/>
              <a:t> </a:t>
            </a:r>
            <a:r>
              <a:rPr lang="en-US" sz="2000" dirty="0" err="1"/>
              <a:t>tunnustellen</a:t>
            </a:r>
            <a:r>
              <a:rPr lang="en-US" sz="2000" dirty="0"/>
              <a:t> </a:t>
            </a:r>
          </a:p>
          <a:p>
            <a:pPr lvl="1"/>
            <a:r>
              <a:rPr lang="en-US" sz="2000" dirty="0" err="1"/>
              <a:t>esim</a:t>
            </a:r>
            <a:r>
              <a:rPr lang="en-US" sz="2000" dirty="0"/>
              <a:t>. 1NT – 2NT – 3NT tai 1S – 2S – 3S – 4S</a:t>
            </a:r>
          </a:p>
          <a:p>
            <a:r>
              <a:rPr lang="en-US" sz="2000" dirty="0" err="1"/>
              <a:t>Slammeja</a:t>
            </a:r>
            <a:r>
              <a:rPr lang="en-US" sz="2000" dirty="0"/>
              <a:t> ja </a:t>
            </a:r>
            <a:r>
              <a:rPr lang="en-US" sz="2000" dirty="0" err="1"/>
              <a:t>etenkin</a:t>
            </a:r>
            <a:r>
              <a:rPr lang="en-US" sz="2000" dirty="0"/>
              <a:t> </a:t>
            </a:r>
            <a:r>
              <a:rPr lang="en-US" sz="2000" dirty="0" err="1"/>
              <a:t>isoslammeja</a:t>
            </a:r>
            <a:r>
              <a:rPr lang="en-US" sz="2000" dirty="0"/>
              <a:t> </a:t>
            </a:r>
            <a:r>
              <a:rPr lang="en-US" sz="2000" dirty="0" err="1"/>
              <a:t>vastaan</a:t>
            </a:r>
            <a:endParaRPr lang="en-US" sz="2000" dirty="0"/>
          </a:p>
          <a:p>
            <a:r>
              <a:rPr lang="en-US" sz="2000" dirty="0" err="1"/>
              <a:t>Parikilpailussa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8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6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7F0483-0708-4E88-8AF3-3315AA7F1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427" y="386930"/>
            <a:ext cx="9234295" cy="1188950"/>
          </a:xfrm>
        </p:spPr>
        <p:txBody>
          <a:bodyPr anchor="b">
            <a:normAutofit/>
          </a:bodyPr>
          <a:lstStyle/>
          <a:p>
            <a:r>
              <a:rPr lang="fi-FI" sz="5300" b="1"/>
              <a:t>Aggressiivinen puolustus</a:t>
            </a:r>
          </a:p>
        </p:txBody>
      </p:sp>
      <p:grpSp>
        <p:nvGrpSpPr>
          <p:cNvPr id="28" name="Group 18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1998368"/>
            <a:ext cx="11692013" cy="782176"/>
            <a:chOff x="-2" y="1998368"/>
            <a:chExt cx="11695083" cy="782176"/>
          </a:xfrm>
        </p:grpSpPr>
        <p:sp>
          <p:nvSpPr>
            <p:cNvPr id="29" name="Rectangle 19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0397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F071A-820B-433E-9C89-F51036632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453" y="2599509"/>
            <a:ext cx="10141026" cy="3435531"/>
          </a:xfrm>
        </p:spPr>
        <p:txBody>
          <a:bodyPr anchor="ctr">
            <a:noAutofit/>
          </a:bodyPr>
          <a:lstStyle/>
          <a:p>
            <a:r>
              <a:rPr lang="fi-FI" sz="2000" dirty="0"/>
              <a:t>Kun pelinviejällä näyttäisi olevan kotipeliin tarvittavat tikit heti kun pääsee kiinni</a:t>
            </a:r>
          </a:p>
          <a:p>
            <a:r>
              <a:rPr lang="fi-FI" sz="2000" dirty="0"/>
              <a:t>Erityisesti kun pelinviejällä on pitkä väri jolle pystyy sakaamaan toisen käden menevät</a:t>
            </a:r>
          </a:p>
          <a:p>
            <a:r>
              <a:rPr lang="fi-FI" sz="2000" dirty="0"/>
              <a:t>Puolustus yrittää ottaa nopeasti tikkinsä tai rakentaa nopeita tikkejä</a:t>
            </a:r>
          </a:p>
          <a:p>
            <a:pPr lvl="1"/>
            <a:r>
              <a:rPr lang="fi-FI" sz="2000" dirty="0"/>
              <a:t>Lähtö ison kuvan alta tai suojaamattomalla ässällä</a:t>
            </a:r>
          </a:p>
          <a:p>
            <a:pPr lvl="2"/>
            <a:r>
              <a:rPr lang="fi-FI" sz="2000" dirty="0"/>
              <a:t>Huom. Suojaamaton ässä on yhä </a:t>
            </a:r>
            <a:r>
              <a:rPr lang="fi-FI" sz="2000" u="sng" dirty="0"/>
              <a:t>hyvin huono lähtö</a:t>
            </a:r>
            <a:r>
              <a:rPr lang="fi-FI" sz="2000" dirty="0"/>
              <a:t>, ja sille on syytä olla perusteet</a:t>
            </a:r>
          </a:p>
          <a:p>
            <a:pPr lvl="1"/>
            <a:r>
              <a:rPr lang="fi-FI" sz="2000" dirty="0"/>
              <a:t>Myös haarukasta lähteminen tai kääntäminen kun tarvitaan nopeita tikkejä</a:t>
            </a:r>
          </a:p>
          <a:p>
            <a:pPr lvl="1"/>
            <a:r>
              <a:rPr lang="fi-FI" sz="2000" dirty="0"/>
              <a:t>Kääntö Kx –yhdistelmästä kuninkaalla, ässän alta pienellä, tai muu vastaava riskiratkaisu</a:t>
            </a:r>
          </a:p>
          <a:p>
            <a:pPr lvl="1"/>
            <a:r>
              <a:rPr lang="fi-FI" sz="2000" dirty="0"/>
              <a:t>Kupin hakeminen</a:t>
            </a:r>
          </a:p>
          <a:p>
            <a:pPr lvl="2"/>
            <a:r>
              <a:rPr lang="fi-FI" sz="2000" dirty="0"/>
              <a:t>Älä hae kuppia jos partnerisi ei ole pääsemässä kiinni riittävän aikaisessa vaiheessa tai sinulla on ilman kuppiakin valttitikki</a:t>
            </a:r>
          </a:p>
          <a:p>
            <a:pPr lvl="1"/>
            <a:r>
              <a:rPr lang="fi-FI" sz="2000" dirty="0"/>
              <a:t>Yritetään saada pelinviejä pelaamaan toisin kuin miten hän muuten olisi pelannut</a:t>
            </a:r>
          </a:p>
        </p:txBody>
      </p:sp>
    </p:spTree>
    <p:extLst>
      <p:ext uri="{BB962C8B-B14F-4D97-AF65-F5344CB8AC3E}">
        <p14:creationId xmlns:p14="http://schemas.microsoft.com/office/powerpoint/2010/main" val="129707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Tämä arvo ilmaisee tallennusten tai muokkausten lukumäärän. Sovellus päivittää arvoa jokaisen muokkauskerran jälkeen.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1CC889-B55A-4246-8D72-AEC912BCD2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5DBF61-A50A-4EA0-945F-5445B1740A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8F4CB80-51E5-47C8-B45D-3834AA25DD5F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920</Words>
  <Application>Microsoft Office PowerPoint</Application>
  <PresentationFormat>Custom</PresentationFormat>
  <Paragraphs>124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Corbel</vt:lpstr>
      <vt:lpstr>Office Theme</vt:lpstr>
      <vt:lpstr>Bridgen jatkokurssi</vt:lpstr>
      <vt:lpstr>Puolustamisen tärkeys</vt:lpstr>
      <vt:lpstr>Puolustuspelin vaiheet</vt:lpstr>
      <vt:lpstr>Puolustusstrategia</vt:lpstr>
      <vt:lpstr>Hyvän puolustuksen avain</vt:lpstr>
      <vt:lpstr>Passiivinen puolustus</vt:lpstr>
      <vt:lpstr>Lukittu maa</vt:lpstr>
      <vt:lpstr>Milloin passiivinen puolustus?</vt:lpstr>
      <vt:lpstr>Aggressiivinen puolustus</vt:lpstr>
      <vt:lpstr>Milloin hyökkäys on paras puolustus?</vt:lpstr>
      <vt:lpstr>PowerPoint Presentation</vt:lpstr>
      <vt:lpstr>AKTIIVINEN VAI PASSIIVINEN?</vt:lpstr>
      <vt:lpstr>AKTIIVINEN!</vt:lpstr>
      <vt:lpstr>AKTIIVINEN VAI PASSIIVINEN?</vt:lpstr>
      <vt:lpstr>PASSIIVINEN!</vt:lpstr>
      <vt:lpstr>Hyviä lähtöjä, huonoja lähtöjä ja...</vt:lpstr>
      <vt:lpstr>Valtin peluu on harkittu valinta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Bridgen jatkokurssi</dc:title>
  <dc:creator>Kaminen, Jonna</dc:creator>
  <cp:lastModifiedBy>Kaminen, Jonna</cp:lastModifiedBy>
  <cp:revision>5</cp:revision>
  <dcterms:created xsi:type="dcterms:W3CDTF">2021-04-07T18:28:44Z</dcterms:created>
  <dcterms:modified xsi:type="dcterms:W3CDTF">2021-05-11T17:03:36Z</dcterms:modified>
</cp:coreProperties>
</file>