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4"/>
  </p:notesMasterIdLst>
  <p:handoutMasterIdLst>
    <p:handoutMasterId r:id="rId15"/>
  </p:handoutMasterIdLst>
  <p:sldIdLst>
    <p:sldId id="256" r:id="rId5"/>
    <p:sldId id="267" r:id="rId6"/>
    <p:sldId id="268" r:id="rId7"/>
    <p:sldId id="257" r:id="rId8"/>
    <p:sldId id="264" r:id="rId9"/>
    <p:sldId id="265" r:id="rId10"/>
    <p:sldId id="259" r:id="rId11"/>
    <p:sldId id="262" r:id="rId12"/>
    <p:sldId id="263" r:id="rId13"/>
  </p:sldIdLst>
  <p:sldSz cx="12188825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C8D8404-5CE0-4D97-B8BF-BD60C5BAFC50}">
          <p14:sldIdLst>
            <p14:sldId id="256"/>
            <p14:sldId id="267"/>
            <p14:sldId id="268"/>
            <p14:sldId id="257"/>
            <p14:sldId id="264"/>
            <p14:sldId id="265"/>
            <p14:sldId id="259"/>
            <p14:sldId id="262"/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86612" autoAdjust="0"/>
  </p:normalViewPr>
  <p:slideViewPr>
    <p:cSldViewPr>
      <p:cViewPr varScale="1">
        <p:scale>
          <a:sx n="113" d="100"/>
          <a:sy n="113" d="100"/>
        </p:scale>
        <p:origin x="510" y="96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99" d="100"/>
          <a:sy n="99" d="100"/>
        </p:scale>
        <p:origin x="3570" y="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fi-FI" sz="1200"/>
            </a:lvl1pPr>
          </a:lstStyle>
          <a:p>
            <a:fld id="{784AA43A-3F76-4A13-9CD6-36134EB429E3}" type="datetimeFigureOut">
              <a:rPr lang="fi-FI"/>
              <a:t>9.5.2021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fi-FI" sz="1200"/>
            </a:lvl1pPr>
          </a:lstStyle>
          <a:p>
            <a:fld id="{A850423A-8BCE-448E-A97B-03A88B2B12C1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fi-FI" sz="1200"/>
            </a:lvl1pPr>
          </a:lstStyle>
          <a:p>
            <a:fld id="{5F674A4F-2B7A-4ECB-A400-260B2FFC03C1}" type="datetimeFigureOut">
              <a:t>9.5.2021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fi-FI" sz="1200"/>
            </a:lvl1pPr>
          </a:lstStyle>
          <a:p>
            <a:fld id="{01F2A70B-78F2-4DCF-B53B-C990D2FAFB8A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F2A70B-78F2-4DCF-B53B-C990D2FAFB8A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0606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F2A70B-78F2-4DCF-B53B-C990D2FAFB8A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51124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Ässien ”aito” pistearvo on lähempänä 5 ja jätkien 0 jos ne ovat ainoita kuvia värissä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F2A70B-78F2-4DCF-B53B-C990D2FAFB8A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7467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Ensimmäisessä tehtävässä: mikäli tarjoussarja jatkuu 4H ja partnerisi uhrautuu 4S, niin ei varmasti ole hyvä tunnelma pidellä A-kättä</a:t>
            </a:r>
          </a:p>
          <a:p>
            <a:r>
              <a:rPr lang="fi-FI" dirty="0"/>
              <a:t>Toisessa tehtävässä: kun mietit tarjoatko vai etkö, niin mieti partnerille ihan minimikäsi mutta siten että sen voima on sinun kannaltasi sijoittunut hyvin – tarjoa sen mukaisesti.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F2A70B-78F2-4DCF-B53B-C990D2FAFB8A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0315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LOTT: jaossa saavutettavien tikkien määrä on kummankin puolen pisimmän valttivärin korttien lukumäärä laskettuna yhteen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F2A70B-78F2-4DCF-B53B-C990D2FAFB8A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4560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F2A70B-78F2-4DCF-B53B-C990D2FAFB8A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3415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E70A7-CFF8-490D-B8F8-A19A9E0841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603" y="1122363"/>
            <a:ext cx="9141619" cy="2387600"/>
          </a:xfrm>
        </p:spPr>
        <p:txBody>
          <a:bodyPr anchor="b"/>
          <a:lstStyle>
            <a:lvl1pPr algn="ctr">
              <a:defRPr sz="5998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633FBD-5CFD-4E7B-A231-739BEF1F97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603" y="3602038"/>
            <a:ext cx="9141619" cy="1655762"/>
          </a:xfrm>
        </p:spPr>
        <p:txBody>
          <a:bodyPr/>
          <a:lstStyle>
            <a:lvl1pPr marL="0" indent="0" algn="ctr">
              <a:buNone/>
              <a:defRPr sz="2399"/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7E0C6B-3802-48CE-AB25-453048C1C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fi-FI" smtClean="0"/>
              <a:pPr/>
              <a:t>9.5.2021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828ED2-0FFA-4B67-989B-228EAE41E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3179B2-A71B-4057-8B89-DBD694F55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0864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44548-490B-444E-8AF3-FC72BC525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74FA54-5D2D-4EEF-98BD-E50F729F06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04559F-9317-45FB-8253-043533895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fi-FI" smtClean="0"/>
              <a:pPr/>
              <a:t>9.5.2021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9FAA6B-3FB8-4F3E-A181-E28233D35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1B2A15-F0D3-47A9-B750-692020E01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4113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F06BED-3537-4C63-9323-9AF8A07488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2628" y="365125"/>
            <a:ext cx="262821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64CE6B-2D6B-4AA3-860A-989D254C11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7982" y="365125"/>
            <a:ext cx="7732286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754370-A50B-4149-90E7-D98C2247E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fi-FI" smtClean="0"/>
              <a:pPr/>
              <a:t>9.5.2021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D3D454-C516-4745-B219-7D2A17960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668E03-0BB3-49D0-9B5A-E45354CEC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406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1548F-90A8-4916-B75B-AD1FFCAF3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3DDE2-DF40-47FB-B122-9F793F9529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44B171-0120-4887-8B10-F16BBD840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fi-FI" smtClean="0"/>
              <a:pPr/>
              <a:t>9.5.2021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42B4DC-4769-4A85-83B7-BD2A9FCAF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0864EB-2D5B-4373-B16C-057B97D4A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9559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EEACD-BDA7-48F1-AA36-EDA905D93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633" y="1709739"/>
            <a:ext cx="10512862" cy="2852737"/>
          </a:xfrm>
        </p:spPr>
        <p:txBody>
          <a:bodyPr anchor="b"/>
          <a:lstStyle>
            <a:lvl1pPr>
              <a:defRPr sz="5998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6E5C80-FF37-4CFB-997B-57E704DE21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633" y="4589464"/>
            <a:ext cx="10512862" cy="1500187"/>
          </a:xfrm>
        </p:spPr>
        <p:txBody>
          <a:bodyPr/>
          <a:lstStyle>
            <a:lvl1pPr marL="0" indent="0">
              <a:buNone/>
              <a:defRPr sz="2399">
                <a:solidFill>
                  <a:schemeClr val="tx1">
                    <a:tint val="75000"/>
                  </a:schemeClr>
                </a:solidFill>
              </a:defRPr>
            </a:lvl1pPr>
            <a:lvl2pPr marL="457063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62E10D-B243-4FCA-8CD5-CDEB83835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fi-FI" smtClean="0"/>
              <a:pPr/>
              <a:t>9.5.2021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90A31F-C16F-4C02-A9A2-777006052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DF208F-947F-4CE8-AE0E-44B878664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5050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5937F-C59D-4E2A-AF0F-2D34CAF98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55EC86-3E11-49C1-BA0D-6AA8918095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7982" y="1825625"/>
            <a:ext cx="518025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8D6414-DAA3-4FB4-A2BA-BE7765BEC1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0592" y="1825625"/>
            <a:ext cx="518025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1716AB-CC78-4D34-9EFB-E36031E6C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fi-FI" smtClean="0"/>
              <a:pPr/>
              <a:t>9.5.2021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A0BF13-79F5-499A-AA6A-BECDA2F08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4F2109-88AB-4A75-9230-2A4728193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0887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6008F-79D9-4BEB-9F0E-A2B08DB24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69" y="365126"/>
            <a:ext cx="105128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5628E4-C486-43E2-B805-B6D0BE2B3E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570" y="1681163"/>
            <a:ext cx="5156444" cy="823912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8F5B40-BA8C-406C-B128-3D239EA8FE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570" y="2505075"/>
            <a:ext cx="5156444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06612C-8684-4D98-88F8-63ACFF7EDF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593" y="1681163"/>
            <a:ext cx="5181838" cy="823912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1DC56A-414F-4C64-897B-007DE002ED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0593" y="2505075"/>
            <a:ext cx="518183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FA8A1E-F4A1-4F95-A2F0-2BDB2843B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fi-FI" smtClean="0"/>
              <a:pPr/>
              <a:t>9.5.2021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28DE81-882D-41BA-A5FD-381D853D8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F9FAC0-424C-4889-A4B1-027446916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6474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BFAF3-AC71-435A-844A-DFB45FE7B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267272-890F-4FCF-A5B4-1A25867CA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fi-FI" smtClean="0"/>
              <a:pPr/>
              <a:t>9.5.2021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196AE9-E7CA-4FDA-A77C-8D7C719A6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763462-1A79-4FE3-A12A-C7AFB7C07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5429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1E577B-6552-44D2-B431-06C0FF9FC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fi-FI" smtClean="0"/>
              <a:pPr/>
              <a:t>9.5.2021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B4A631-2141-40AE-8FFE-A71AA6998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68192B-12B3-413D-9BAE-AFDA65B2B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9445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7B646-A84B-4C09-A039-9D2EFC983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70" y="457200"/>
            <a:ext cx="3931213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2C601F-3620-4C9D-B2D4-EEFA712064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838" y="987426"/>
            <a:ext cx="6170593" cy="4873625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399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7BCB22-27F1-4994-9CA2-AB30C05EAB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570" y="2057400"/>
            <a:ext cx="39312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3C142C-6A3D-48F5-9F00-506AB437E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fi-FI" smtClean="0"/>
              <a:pPr/>
              <a:t>9.5.2021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065590-8E07-41FB-94E7-D3D84A0E4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09E0D6-DCA4-4697-9808-F5A8557B0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3912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D8B86-92C8-4AB6-A054-CB6B1803B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70" y="457200"/>
            <a:ext cx="3931213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4D5DCF-424B-4160-95E6-5E2C04DBF5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1838" y="987426"/>
            <a:ext cx="6170593" cy="4873625"/>
          </a:xfrm>
        </p:spPr>
        <p:txBody>
          <a:bodyPr/>
          <a:lstStyle>
            <a:lvl1pPr marL="0" indent="0">
              <a:buNone/>
              <a:defRPr sz="3199"/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F467BF-5FCF-4902-9617-6F64A75EF8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570" y="2057400"/>
            <a:ext cx="39312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3B775B-D73D-411F-AE6C-661ACF4D6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fi-FI" smtClean="0"/>
              <a:pPr/>
              <a:t>9.5.2021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983AB5-F423-445F-BFDB-309B8542D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3598AD-1977-4D10-BC04-6F88C08D7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0416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A832A3-9E2E-4FCC-9F50-0B6BD8A7D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982" y="365126"/>
            <a:ext cx="1051286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0D8874-B728-462B-B6B7-4343DF88E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7982" y="1825625"/>
            <a:ext cx="1051286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FBAC18-9918-4C5A-9706-6D9F2E844F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7982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E8FB1-0A7A-443E-AAF7-31D4FA1AA312}" type="datetimeFigureOut">
              <a:rPr lang="fi-FI" smtClean="0"/>
              <a:pPr/>
              <a:t>9.5.2021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303115-1B33-46A6-9801-E594BAC549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7549" y="6356351"/>
            <a:ext cx="41137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FBF58-6696-46A6-A300-699C50191F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08357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A54BD-C84D-46CE-8B72-31BFB26ABA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0866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126" rtl="0" eaLnBrk="1" latinLnBrk="0" hangingPunct="1">
        <a:lnSpc>
          <a:spcPct val="90000"/>
        </a:lnSpc>
        <a:spcBef>
          <a:spcPct val="0"/>
        </a:spcBef>
        <a:buNone/>
        <a:defRPr sz="43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59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657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9960918-93E0-4137-BDBA-EE87186F1A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8967" y="1119718"/>
            <a:ext cx="7196935" cy="2213059"/>
          </a:xfrm>
          <a:prstGeom prst="rect">
            <a:avLst/>
          </a:prstGeom>
        </p:spPr>
      </p:pic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4486" y="3335867"/>
            <a:ext cx="3290983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6" y="623275"/>
            <a:ext cx="10902214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D58B7F-0868-4319-9BF5-CF0CD130AE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8968" y="3429000"/>
            <a:ext cx="8919349" cy="1712859"/>
          </a:xfrm>
        </p:spPr>
        <p:txBody>
          <a:bodyPr anchor="b">
            <a:normAutofit/>
          </a:bodyPr>
          <a:lstStyle/>
          <a:p>
            <a:pPr algn="l"/>
            <a:r>
              <a:rPr lang="fi-FI" sz="7900"/>
              <a:t>Bridgen jatkokurssi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63CE08-587D-46B3-8B1B-B49FB57558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8967" y="5141859"/>
            <a:ext cx="7319391" cy="752969"/>
          </a:xfrm>
        </p:spPr>
        <p:txBody>
          <a:bodyPr anchor="t">
            <a:normAutofit/>
          </a:bodyPr>
          <a:lstStyle/>
          <a:p>
            <a:pPr algn="l"/>
            <a:r>
              <a:rPr lang="fi-FI" dirty="0"/>
              <a:t>Oppitunti 3: Kilpaileva tarjoaminen</a:t>
            </a:r>
          </a:p>
        </p:txBody>
      </p:sp>
    </p:spTree>
    <p:extLst>
      <p:ext uri="{BB962C8B-B14F-4D97-AF65-F5344CB8AC3E}">
        <p14:creationId xmlns:p14="http://schemas.microsoft.com/office/powerpoint/2010/main" val="3120140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4486" y="3335867"/>
            <a:ext cx="3290983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6" y="623275"/>
            <a:ext cx="10902214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3CB883-B884-4F08-AAF4-CC9B540AA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9876" y="926299"/>
            <a:ext cx="9129987" cy="1154269"/>
          </a:xfrm>
        </p:spPr>
        <p:txBody>
          <a:bodyPr anchor="ctr">
            <a:normAutofit/>
          </a:bodyPr>
          <a:lstStyle/>
          <a:p>
            <a:r>
              <a:rPr lang="fi-FI" sz="4000" b="1" dirty="0"/>
              <a:t>REVERSE-TARJOUS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6EFCD9-A871-4971-945B-7EB407DEEF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3852" y="1977038"/>
            <a:ext cx="9649072" cy="726805"/>
          </a:xfrm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fi-FI" sz="2000" dirty="0"/>
              <a:t>Kun avaaja tarjoaa avausväriään ylempää väriä 2-tasolla, hän lupaa vähintään 16 arvokorttipistettä ja 5+ korttia avausvärissä ja 4 korttia toiseksi tarjoamassaan värissä.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endParaRPr lang="fi-FI" sz="20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C0BF790-10B0-45DC-8EEF-7CEB288658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844" y="2748920"/>
            <a:ext cx="3816424" cy="3182781"/>
          </a:xfrm>
          <a:prstGeom prst="rect">
            <a:avLst/>
          </a:prstGeom>
        </p:spPr>
      </p:pic>
      <p:graphicFrame>
        <p:nvGraphicFramePr>
          <p:cNvPr id="9" name="Table 11">
            <a:extLst>
              <a:ext uri="{FF2B5EF4-FFF2-40B4-BE49-F238E27FC236}">
                <a16:creationId xmlns:a16="http://schemas.microsoft.com/office/drawing/2014/main" id="{3349D6FD-6217-4C90-BDFD-32533B68BF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0194253"/>
              </p:ext>
            </p:extLst>
          </p:nvPr>
        </p:nvGraphicFramePr>
        <p:xfrm>
          <a:off x="5014292" y="3434331"/>
          <a:ext cx="3907884" cy="97607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76971">
                  <a:extLst>
                    <a:ext uri="{9D8B030D-6E8A-4147-A177-3AD203B41FA5}">
                      <a16:colId xmlns:a16="http://schemas.microsoft.com/office/drawing/2014/main" val="2834987625"/>
                    </a:ext>
                  </a:extLst>
                </a:gridCol>
                <a:gridCol w="976971">
                  <a:extLst>
                    <a:ext uri="{9D8B030D-6E8A-4147-A177-3AD203B41FA5}">
                      <a16:colId xmlns:a16="http://schemas.microsoft.com/office/drawing/2014/main" val="4251078956"/>
                    </a:ext>
                  </a:extLst>
                </a:gridCol>
                <a:gridCol w="976971">
                  <a:extLst>
                    <a:ext uri="{9D8B030D-6E8A-4147-A177-3AD203B41FA5}">
                      <a16:colId xmlns:a16="http://schemas.microsoft.com/office/drawing/2014/main" val="2668312341"/>
                    </a:ext>
                  </a:extLst>
                </a:gridCol>
                <a:gridCol w="976971">
                  <a:extLst>
                    <a:ext uri="{9D8B030D-6E8A-4147-A177-3AD203B41FA5}">
                      <a16:colId xmlns:a16="http://schemas.microsoft.com/office/drawing/2014/main" val="2519425679"/>
                    </a:ext>
                  </a:extLst>
                </a:gridCol>
              </a:tblGrid>
              <a:tr h="366478"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Pohjoinen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Itä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Etelä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Länsi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3835006"/>
                  </a:ext>
                </a:extLst>
              </a:tr>
              <a:tr h="282409"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1D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2C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5336481"/>
                  </a:ext>
                </a:extLst>
              </a:tr>
              <a:tr h="282409">
                <a:tc>
                  <a:txBody>
                    <a:bodyPr/>
                    <a:lstStyle/>
                    <a:p>
                      <a:pPr algn="ctr"/>
                      <a:r>
                        <a:rPr lang="fi-FI" sz="1400" b="1" dirty="0"/>
                        <a:t>2NT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i-F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i-F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i-FI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0191782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DD31B2A9-66DF-4F58-A027-D8CC74BF445E}"/>
              </a:ext>
            </a:extLst>
          </p:cNvPr>
          <p:cNvSpPr txBox="1"/>
          <p:nvPr/>
        </p:nvSpPr>
        <p:spPr>
          <a:xfrm>
            <a:off x="4798268" y="4616903"/>
            <a:ext cx="489654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/>
              <a:t>Pohjoinen ei voi tarjota kahta herttaa, koska hänen voimansa ei riitä.</a:t>
            </a:r>
          </a:p>
          <a:p>
            <a:endParaRPr lang="fi-FI" sz="1400" dirty="0"/>
          </a:p>
          <a:p>
            <a:r>
              <a:rPr lang="fi-FI" sz="1400" dirty="0"/>
              <a:t>Jos etelällä on 4 kortin hertta, hän tarjoaa 3H pohjoisen 2NT –tarjoukseen, jolloin herttavaltti löytyy.</a:t>
            </a:r>
          </a:p>
        </p:txBody>
      </p:sp>
    </p:spTree>
    <p:extLst>
      <p:ext uri="{BB962C8B-B14F-4D97-AF65-F5344CB8AC3E}">
        <p14:creationId xmlns:p14="http://schemas.microsoft.com/office/powerpoint/2010/main" val="1356307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F7AFB9A-7364-478C-B48B-8523CDD9AE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9" name="Freeform: Shape 18">
            <a:extLst>
              <a:ext uri="{FF2B5EF4-FFF2-40B4-BE49-F238E27FC236}">
                <a16:creationId xmlns:a16="http://schemas.microsoft.com/office/drawing/2014/main" id="{36678033-86B6-40E6-BE90-78D8ED4E3A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4413" cy="6858000"/>
          </a:xfrm>
          <a:custGeom>
            <a:avLst/>
            <a:gdLst>
              <a:gd name="connsiteX0" fmla="*/ 0 w 6096002"/>
              <a:gd name="connsiteY0" fmla="*/ 0 h 6858000"/>
              <a:gd name="connsiteX1" fmla="*/ 4885967 w 6096002"/>
              <a:gd name="connsiteY1" fmla="*/ 0 h 6858000"/>
              <a:gd name="connsiteX2" fmla="*/ 4946007 w 6096002"/>
              <a:gd name="connsiteY2" fmla="*/ 69271 h 6858000"/>
              <a:gd name="connsiteX3" fmla="*/ 6096002 w 6096002"/>
              <a:gd name="connsiteY3" fmla="*/ 3429000 h 6858000"/>
              <a:gd name="connsiteX4" fmla="*/ 4946007 w 6096002"/>
              <a:gd name="connsiteY4" fmla="*/ 6788730 h 6858000"/>
              <a:gd name="connsiteX5" fmla="*/ 4885967 w 6096002"/>
              <a:gd name="connsiteY5" fmla="*/ 6858000 h 6858000"/>
              <a:gd name="connsiteX6" fmla="*/ 0 w 609600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2" h="6858000">
                <a:moveTo>
                  <a:pt x="0" y="0"/>
                </a:moveTo>
                <a:lnTo>
                  <a:pt x="4885967" y="0"/>
                </a:lnTo>
                <a:lnTo>
                  <a:pt x="4946007" y="69271"/>
                </a:lnTo>
                <a:cubicBezTo>
                  <a:pt x="5656533" y="929100"/>
                  <a:pt x="6096002" y="2116944"/>
                  <a:pt x="6096002" y="3429000"/>
                </a:cubicBezTo>
                <a:cubicBezTo>
                  <a:pt x="6096002" y="4741056"/>
                  <a:pt x="5656533" y="5928900"/>
                  <a:pt x="4946007" y="6788730"/>
                </a:cubicBezTo>
                <a:lnTo>
                  <a:pt x="4885967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1" name="Freeform: Shape 20">
            <a:extLst>
              <a:ext uri="{FF2B5EF4-FFF2-40B4-BE49-F238E27FC236}">
                <a16:creationId xmlns:a16="http://schemas.microsoft.com/office/drawing/2014/main" id="{D2542E1A-076E-4A34-BB67-2BF961754E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83785" cy="6858000"/>
          </a:xfrm>
          <a:custGeom>
            <a:avLst/>
            <a:gdLst>
              <a:gd name="connsiteX0" fmla="*/ 0 w 6085370"/>
              <a:gd name="connsiteY0" fmla="*/ 0 h 6858000"/>
              <a:gd name="connsiteX1" fmla="*/ 4875335 w 6085370"/>
              <a:gd name="connsiteY1" fmla="*/ 0 h 6858000"/>
              <a:gd name="connsiteX2" fmla="*/ 4935375 w 6085370"/>
              <a:gd name="connsiteY2" fmla="*/ 69271 h 6858000"/>
              <a:gd name="connsiteX3" fmla="*/ 6085370 w 6085370"/>
              <a:gd name="connsiteY3" fmla="*/ 3429000 h 6858000"/>
              <a:gd name="connsiteX4" fmla="*/ 4935375 w 6085370"/>
              <a:gd name="connsiteY4" fmla="*/ 6788730 h 6858000"/>
              <a:gd name="connsiteX5" fmla="*/ 4875335 w 6085370"/>
              <a:gd name="connsiteY5" fmla="*/ 6858000 h 6858000"/>
              <a:gd name="connsiteX6" fmla="*/ 0 w 608537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85370" h="6858000">
                <a:moveTo>
                  <a:pt x="0" y="0"/>
                </a:moveTo>
                <a:lnTo>
                  <a:pt x="4875335" y="0"/>
                </a:lnTo>
                <a:lnTo>
                  <a:pt x="4935375" y="69271"/>
                </a:lnTo>
                <a:cubicBezTo>
                  <a:pt x="5645901" y="929100"/>
                  <a:pt x="6085370" y="2116944"/>
                  <a:pt x="6085370" y="3429000"/>
                </a:cubicBezTo>
                <a:cubicBezTo>
                  <a:pt x="6085370" y="4741056"/>
                  <a:pt x="5645901" y="5928900"/>
                  <a:pt x="4935375" y="6788730"/>
                </a:cubicBezTo>
                <a:lnTo>
                  <a:pt x="4875335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3CB883-B884-4F08-AAF4-CC9B540AA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8" y="859536"/>
            <a:ext cx="4831544" cy="1243584"/>
          </a:xfrm>
        </p:spPr>
        <p:txBody>
          <a:bodyPr>
            <a:normAutofit/>
          </a:bodyPr>
          <a:lstStyle/>
          <a:p>
            <a:r>
              <a:rPr lang="fi-FI" sz="3400" b="1" dirty="0"/>
              <a:t>REVERSE-TARJOUS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5C56826-D4E5-42ED-8529-079651CB30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52144"/>
            <a:ext cx="127982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2095FCE-EF05-4443-B97A-85DEE3A5C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8797" y="2185062"/>
            <a:ext cx="498218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6EFCD9-A871-4971-945B-7EB407DEEF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797" y="2512611"/>
            <a:ext cx="4831545" cy="36643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800" dirty="0"/>
              <a:t>Kun avaaja tarjoaa avausväriään ylempää väriä 2-tasolla, hän lupaa:</a:t>
            </a:r>
          </a:p>
          <a:p>
            <a:pPr marL="342900" indent="-342900">
              <a:buAutoNum type="alphaLcParenR"/>
            </a:pPr>
            <a:r>
              <a:rPr lang="fi-FI" sz="1800" dirty="0"/>
              <a:t>vähintään 16 arvokorttipistettä ja </a:t>
            </a:r>
          </a:p>
          <a:p>
            <a:pPr marL="342900" indent="-342900">
              <a:buAutoNum type="alphaLcParenR"/>
            </a:pPr>
            <a:r>
              <a:rPr lang="fi-FI" sz="1800" dirty="0"/>
              <a:t>5+ korttia avausvärissä ja </a:t>
            </a:r>
          </a:p>
          <a:p>
            <a:pPr marL="342900" indent="-342900">
              <a:buAutoNum type="alphaLcParenR"/>
            </a:pPr>
            <a:r>
              <a:rPr lang="fi-FI" sz="1800" dirty="0"/>
              <a:t>4 korttia toiseksi tarjoamassaan värissä.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endParaRPr lang="fi-FI" sz="1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DD7CA09-BBB9-46B5-B6EA-3BDA53972F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5644" y="1061281"/>
            <a:ext cx="5134382" cy="165583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6E7025C-A9DE-4B02-9A1E-6F007D8488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15644" y="4024025"/>
            <a:ext cx="5134382" cy="1553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336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4486" y="3335867"/>
            <a:ext cx="3290983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6" y="623275"/>
            <a:ext cx="10902214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3CB883-B884-4F08-AAF4-CC9B540AA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4904" y="1050595"/>
            <a:ext cx="9129987" cy="1154269"/>
          </a:xfrm>
        </p:spPr>
        <p:txBody>
          <a:bodyPr anchor="ctr">
            <a:normAutofit/>
          </a:bodyPr>
          <a:lstStyle/>
          <a:p>
            <a:r>
              <a:rPr lang="fi-FI" sz="4000" b="1" dirty="0"/>
              <a:t>KILPAILLA VAI EI – KAS SIINÄ KYSYMYS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6EFCD9-A871-4971-945B-7EB407DEEF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9916" y="2343986"/>
            <a:ext cx="8072712" cy="2800395"/>
          </a:xfrm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fi-FI" sz="2000" b="1" dirty="0"/>
              <a:t>Älä tarjoa ilman riittäviä arvoja ja/tai tikkejä vyöhykkeet huomioiden</a:t>
            </a:r>
          </a:p>
          <a:p>
            <a:pPr marL="0" indent="0">
              <a:buNone/>
            </a:pPr>
            <a:r>
              <a:rPr lang="fi-FI" sz="2000" dirty="0"/>
              <a:t>PÄÄSÄÄNNÖT KILPAILEVASSA TARJOAMISESSA</a:t>
            </a:r>
          </a:p>
          <a:p>
            <a:r>
              <a:rPr lang="fi-FI" sz="2000" dirty="0"/>
              <a:t>Tasainen käsi ja pehmeät haja-arvot kallistavat vaakaa puolustamisen suuntaan</a:t>
            </a:r>
          </a:p>
          <a:p>
            <a:r>
              <a:rPr lang="fi-FI" sz="2000" dirty="0"/>
              <a:t>Epätasainen käsi ja kovat, omiin pitkiin väreihin </a:t>
            </a:r>
            <a:r>
              <a:rPr lang="fi-FI" sz="2000"/>
              <a:t>keskittyneet arvot </a:t>
            </a:r>
            <a:r>
              <a:rPr lang="fi-FI" sz="2000" dirty="0"/>
              <a:t>tekevät tarjoamisesta houkuttelevampaa</a:t>
            </a:r>
          </a:p>
          <a:p>
            <a:r>
              <a:rPr lang="fi-FI" sz="2000" dirty="0"/>
              <a:t>Ässät ovat hyviä sekä puolustuksessa että pelinvientipuolella</a:t>
            </a:r>
          </a:p>
          <a:p>
            <a:r>
              <a:rPr lang="fi-FI" sz="2000" dirty="0"/>
              <a:t>Miinus yksi on hyvää bridgeä</a:t>
            </a:r>
          </a:p>
          <a:p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3402128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4486" y="3335867"/>
            <a:ext cx="3290983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6" y="623275"/>
            <a:ext cx="10902214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C97ABB-6A21-4793-87B8-45B1ACD69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4905" y="868417"/>
            <a:ext cx="8072712" cy="866237"/>
          </a:xfrm>
        </p:spPr>
        <p:txBody>
          <a:bodyPr anchor="ctr">
            <a:normAutofit/>
          </a:bodyPr>
          <a:lstStyle/>
          <a:p>
            <a:r>
              <a:rPr lang="fi-FI" sz="4000" b="1" dirty="0"/>
              <a:t>KÄDEN PELIVAHVUUS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6A2B6D-7EBC-446D-B78A-38DAAE47B3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8381" y="1731671"/>
            <a:ext cx="8072712" cy="1769337"/>
          </a:xfrm>
        </p:spPr>
        <p:txBody>
          <a:bodyPr anchor="t">
            <a:normAutofit/>
          </a:bodyPr>
          <a:lstStyle/>
          <a:p>
            <a:r>
              <a:rPr lang="fi-FI" sz="2000" dirty="0"/>
              <a:t>Käsi, jossa kuvat ovat pitkissä väreissä, on parempi pelivahvuudeltaan. Se tarkoittaa, että kädessä on todennäköisesti enemmän tikkejä pelinvientipuolella kuin puolustaessa.</a:t>
            </a:r>
          </a:p>
          <a:p>
            <a:r>
              <a:rPr lang="fi-FI" sz="2000" dirty="0"/>
              <a:t>Jos sinulla on tasainen käsi, jossa arvot ovat hajallaan ja lyhyissä väreissä, kilpaile varovaisemmin. Tällainen käsi on vahvempi puolustuksessa.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CE824D8B-D67C-4C00-A271-A56984140035}"/>
              </a:ext>
            </a:extLst>
          </p:cNvPr>
          <p:cNvGrpSpPr/>
          <p:nvPr/>
        </p:nvGrpSpPr>
        <p:grpSpPr>
          <a:xfrm>
            <a:off x="1989956" y="3861048"/>
            <a:ext cx="2693284" cy="1587431"/>
            <a:chOff x="2422004" y="2716236"/>
            <a:chExt cx="2693284" cy="1587431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039CCFFF-61DF-426D-A83E-BB32C108FFD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422004" y="3140968"/>
              <a:ext cx="1047750" cy="1162050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15F2AB7A-946F-4C4A-984F-83CA15FF8D1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150196" y="3141617"/>
              <a:ext cx="965092" cy="1162050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232FE676-CD04-4854-A722-12EB023E81E4}"/>
                </a:ext>
              </a:extLst>
            </p:cNvPr>
            <p:cNvSpPr txBox="1"/>
            <p:nvPr/>
          </p:nvSpPr>
          <p:spPr>
            <a:xfrm>
              <a:off x="2782044" y="2716236"/>
              <a:ext cx="432048" cy="4247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fi-FI" sz="2400" dirty="0"/>
                <a:t>A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60FBE03-36D6-49D5-A6DF-E0F4C20B43CD}"/>
                </a:ext>
              </a:extLst>
            </p:cNvPr>
            <p:cNvSpPr txBox="1"/>
            <p:nvPr/>
          </p:nvSpPr>
          <p:spPr>
            <a:xfrm>
              <a:off x="4417076" y="2716236"/>
              <a:ext cx="432048" cy="4247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fi-FI" sz="2400" dirty="0"/>
                <a:t>B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F65E052-D274-47B6-ABBA-93997F575AD9}"/>
              </a:ext>
            </a:extLst>
          </p:cNvPr>
          <p:cNvGrpSpPr/>
          <p:nvPr/>
        </p:nvGrpSpPr>
        <p:grpSpPr>
          <a:xfrm>
            <a:off x="6109480" y="3868459"/>
            <a:ext cx="3347828" cy="1580020"/>
            <a:chOff x="6474174" y="4077072"/>
            <a:chExt cx="3347828" cy="1580020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88BAA17C-F304-4572-8271-F60E3B71348D}"/>
                </a:ext>
              </a:extLst>
            </p:cNvPr>
            <p:cNvGrpSpPr/>
            <p:nvPr/>
          </p:nvGrpSpPr>
          <p:grpSpPr>
            <a:xfrm>
              <a:off x="6474174" y="4077072"/>
              <a:ext cx="2960793" cy="1558207"/>
              <a:chOff x="6461052" y="2716236"/>
              <a:chExt cx="2960793" cy="1558207"/>
            </a:xfrm>
          </p:grpSpPr>
          <p:pic>
            <p:nvPicPr>
              <p:cNvPr id="18" name="Picture 17">
                <a:extLst>
                  <a:ext uri="{FF2B5EF4-FFF2-40B4-BE49-F238E27FC236}">
                    <a16:creationId xmlns:a16="http://schemas.microsoft.com/office/drawing/2014/main" id="{9A174EC5-05E5-4914-9413-E664D913796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461052" y="3140968"/>
                <a:ext cx="1283936" cy="1133475"/>
              </a:xfrm>
              <a:prstGeom prst="rect">
                <a:avLst/>
              </a:prstGeom>
            </p:spPr>
          </p:pic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F1291DE-2A26-4CA3-97A3-D289DB2639DF}"/>
                  </a:ext>
                </a:extLst>
              </p:cNvPr>
              <p:cNvSpPr txBox="1"/>
              <p:nvPr/>
            </p:nvSpPr>
            <p:spPr>
              <a:xfrm>
                <a:off x="6886996" y="2716236"/>
                <a:ext cx="432048" cy="4247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fi-FI" sz="2400" dirty="0"/>
                  <a:t>C</a:t>
                </a: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90C0219D-7B26-4D5F-A10E-0B1E7D55A97F}"/>
                  </a:ext>
                </a:extLst>
              </p:cNvPr>
              <p:cNvSpPr txBox="1"/>
              <p:nvPr/>
            </p:nvSpPr>
            <p:spPr>
              <a:xfrm>
                <a:off x="8989797" y="2716236"/>
                <a:ext cx="432048" cy="4247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fi-FI" sz="2400" dirty="0"/>
                  <a:t>D</a:t>
                </a:r>
              </a:p>
            </p:txBody>
          </p:sp>
        </p:grp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DF8FB1AA-2060-4DF3-9E69-CE7088CB151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545652" y="4504567"/>
              <a:ext cx="1276350" cy="11525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32225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4486" y="3335867"/>
            <a:ext cx="3290983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6" y="623275"/>
            <a:ext cx="10902214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C97ABB-6A21-4793-87B8-45B1ACD69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1884" y="506622"/>
            <a:ext cx="8072712" cy="1618489"/>
          </a:xfrm>
        </p:spPr>
        <p:txBody>
          <a:bodyPr anchor="ctr">
            <a:normAutofit/>
          </a:bodyPr>
          <a:lstStyle/>
          <a:p>
            <a:r>
              <a:rPr lang="fi-FI" sz="4000" b="1" dirty="0"/>
              <a:t>TARJOAMINEN PELIVOIMAN MUKAAN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63C2C72F-A96D-4B1E-9CC4-AEAC1CE78891}"/>
              </a:ext>
            </a:extLst>
          </p:cNvPr>
          <p:cNvSpPr txBox="1">
            <a:spLocks/>
          </p:cNvSpPr>
          <p:nvPr/>
        </p:nvSpPr>
        <p:spPr>
          <a:xfrm>
            <a:off x="1125860" y="1628800"/>
            <a:ext cx="5364086" cy="3707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531" indent="-228531" algn="l" defTabSz="914126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594" indent="-228531" algn="l" defTabSz="91412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3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657" indent="-228531" algn="l" defTabSz="91412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720" indent="-228531" algn="l" defTabSz="91412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783" indent="-228531" algn="l" defTabSz="91412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3846" indent="-228531" algn="l" defTabSz="91412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08" indent="-228531" algn="l" defTabSz="91412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1" indent="-228531" algn="l" defTabSz="91412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1" algn="l" defTabSz="91412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000" dirty="0"/>
              <a:t>Avaus 1H oikealta puolelta ja sinun korttisi: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2677FD22-6E04-491A-9F3F-C2AAC21B7197}"/>
              </a:ext>
            </a:extLst>
          </p:cNvPr>
          <p:cNvGrpSpPr/>
          <p:nvPr/>
        </p:nvGrpSpPr>
        <p:grpSpPr>
          <a:xfrm>
            <a:off x="1593402" y="1999531"/>
            <a:ext cx="1171575" cy="1661914"/>
            <a:chOff x="1989956" y="2275731"/>
            <a:chExt cx="1171575" cy="1661914"/>
          </a:xfrm>
        </p:grpSpPr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39705F8A-3D1B-4A23-B839-AFD3CCE721D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989956" y="2708920"/>
              <a:ext cx="1171575" cy="1228725"/>
            </a:xfrm>
            <a:prstGeom prst="rect">
              <a:avLst/>
            </a:prstGeom>
          </p:spPr>
        </p:pic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E9F4BC4D-9A26-4D67-A564-980941EC1227}"/>
                </a:ext>
              </a:extLst>
            </p:cNvPr>
            <p:cNvSpPr txBox="1"/>
            <p:nvPr/>
          </p:nvSpPr>
          <p:spPr>
            <a:xfrm>
              <a:off x="2359719" y="2275731"/>
              <a:ext cx="432048" cy="4247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fi-FI" sz="2400" dirty="0"/>
                <a:t>A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EFC5FF8C-0118-4220-B5EC-D6CE46C26CC6}"/>
              </a:ext>
            </a:extLst>
          </p:cNvPr>
          <p:cNvGrpSpPr/>
          <p:nvPr/>
        </p:nvGrpSpPr>
        <p:grpSpPr>
          <a:xfrm>
            <a:off x="3393602" y="1994756"/>
            <a:ext cx="1197486" cy="1666689"/>
            <a:chOff x="3790156" y="2270956"/>
            <a:chExt cx="1197486" cy="1666689"/>
          </a:xfrm>
        </p:grpSpPr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E6739773-F11C-4239-8F56-028F119924B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790156" y="2708920"/>
              <a:ext cx="1197486" cy="1228725"/>
            </a:xfrm>
            <a:prstGeom prst="rect">
              <a:avLst/>
            </a:prstGeom>
          </p:spPr>
        </p:pic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57F82F42-CDA5-4804-A2CE-5041BE789129}"/>
                </a:ext>
              </a:extLst>
            </p:cNvPr>
            <p:cNvSpPr txBox="1"/>
            <p:nvPr/>
          </p:nvSpPr>
          <p:spPr>
            <a:xfrm>
              <a:off x="4160497" y="2270956"/>
              <a:ext cx="432048" cy="4247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fi-FI" sz="2400" dirty="0"/>
                <a:t>B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B26DF23C-2412-4A64-96C1-89AA89868479}"/>
              </a:ext>
            </a:extLst>
          </p:cNvPr>
          <p:cNvGrpSpPr/>
          <p:nvPr/>
        </p:nvGrpSpPr>
        <p:grpSpPr>
          <a:xfrm>
            <a:off x="1593401" y="4380594"/>
            <a:ext cx="1171575" cy="1741727"/>
            <a:chOff x="1989955" y="4656794"/>
            <a:chExt cx="1171575" cy="1741727"/>
          </a:xfrm>
        </p:grpSpPr>
        <p:pic>
          <p:nvPicPr>
            <p:cNvPr id="30" name="Picture 29">
              <a:extLst>
                <a:ext uri="{FF2B5EF4-FFF2-40B4-BE49-F238E27FC236}">
                  <a16:creationId xmlns:a16="http://schemas.microsoft.com/office/drawing/2014/main" id="{084689F4-DB33-4EE7-B9D6-CB291E52A40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989955" y="5021250"/>
              <a:ext cx="1171575" cy="1377271"/>
            </a:xfrm>
            <a:prstGeom prst="rect">
              <a:avLst/>
            </a:prstGeom>
          </p:spPr>
        </p:pic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6B184F1C-E25E-4162-8E19-E798839F4C41}"/>
                </a:ext>
              </a:extLst>
            </p:cNvPr>
            <p:cNvSpPr txBox="1"/>
            <p:nvPr/>
          </p:nvSpPr>
          <p:spPr>
            <a:xfrm>
              <a:off x="2337948" y="4656794"/>
              <a:ext cx="432048" cy="4247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fi-FI" sz="2400" dirty="0"/>
                <a:t>A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195DCF4F-2C8F-4C53-B8E6-C224AD1761DD}"/>
              </a:ext>
            </a:extLst>
          </p:cNvPr>
          <p:cNvGrpSpPr/>
          <p:nvPr/>
        </p:nvGrpSpPr>
        <p:grpSpPr>
          <a:xfrm>
            <a:off x="3343434" y="4368481"/>
            <a:ext cx="1247654" cy="1710267"/>
            <a:chOff x="3739988" y="4644681"/>
            <a:chExt cx="1247654" cy="1710267"/>
          </a:xfrm>
        </p:grpSpPr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CE15ED18-A9F3-40B9-8C9F-CC2ABA322D7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739988" y="5021249"/>
              <a:ext cx="1247654" cy="1333699"/>
            </a:xfrm>
            <a:prstGeom prst="rect">
              <a:avLst/>
            </a:prstGeom>
          </p:spPr>
        </p:pic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DD99E10C-8E9B-4E19-8653-A15AC37141C8}"/>
                </a:ext>
              </a:extLst>
            </p:cNvPr>
            <p:cNvSpPr txBox="1"/>
            <p:nvPr/>
          </p:nvSpPr>
          <p:spPr>
            <a:xfrm>
              <a:off x="4101911" y="4644681"/>
              <a:ext cx="432048" cy="4247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fi-FI" sz="2400" dirty="0"/>
                <a:t>B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57414536-9266-486F-B531-C4C9E0458870}"/>
              </a:ext>
            </a:extLst>
          </p:cNvPr>
          <p:cNvGrpSpPr/>
          <p:nvPr/>
        </p:nvGrpSpPr>
        <p:grpSpPr>
          <a:xfrm>
            <a:off x="974875" y="3978117"/>
            <a:ext cx="8229463" cy="2134078"/>
            <a:chOff x="974875" y="3978117"/>
            <a:chExt cx="8229463" cy="2134078"/>
          </a:xfrm>
        </p:grpSpPr>
        <p:sp>
          <p:nvSpPr>
            <p:cNvPr id="28" name="Content Placeholder 2">
              <a:extLst>
                <a:ext uri="{FF2B5EF4-FFF2-40B4-BE49-F238E27FC236}">
                  <a16:creationId xmlns:a16="http://schemas.microsoft.com/office/drawing/2014/main" id="{6A2604D4-3CEA-4AA2-BF50-1C28B05F7257}"/>
                </a:ext>
              </a:extLst>
            </p:cNvPr>
            <p:cNvSpPr txBox="1">
              <a:spLocks/>
            </p:cNvSpPr>
            <p:nvPr/>
          </p:nvSpPr>
          <p:spPr>
            <a:xfrm>
              <a:off x="974875" y="3978117"/>
              <a:ext cx="6624736" cy="50405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74320" indent="-274320" algn="l" defTabSz="914400" rtl="0" eaLnBrk="1" latinLnBrk="0" hangingPunct="1">
                <a:lnSpc>
                  <a:spcPct val="90000"/>
                </a:lnSpc>
                <a:spcBef>
                  <a:spcPts val="1800"/>
                </a:spcBef>
                <a:buSzPct val="100000"/>
                <a:buFont typeface="Arial" pitchFamily="34" charset="0"/>
                <a:buChar char="▪"/>
                <a:defRPr lang="fi-FI" sz="2400" kern="1200">
                  <a:solidFill>
                    <a:schemeClr val="tx1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defRPr>
              </a:lvl1pPr>
              <a:lvl2pPr marL="548640" indent="-27432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SzPct val="100000"/>
                <a:buFont typeface="Consolas" pitchFamily="49" charset="0"/>
                <a:buChar char="–"/>
                <a:defRPr lang="fi-FI" sz="2000" kern="1200">
                  <a:solidFill>
                    <a:schemeClr val="tx1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defRPr>
              </a:lvl2pPr>
              <a:lvl3pPr marL="777240" indent="-2286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SzPct val="100000"/>
                <a:buFont typeface="Arial" pitchFamily="34" charset="0"/>
                <a:buChar char="▪"/>
                <a:defRPr lang="fi-FI" sz="1800" kern="1200">
                  <a:solidFill>
                    <a:schemeClr val="tx1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defRPr>
              </a:lvl3pPr>
              <a:lvl4pPr marL="1005840" indent="-2286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SzPct val="100000"/>
                <a:buFont typeface="Consolas" pitchFamily="49" charset="0"/>
                <a:buChar char="–"/>
                <a:defRPr lang="fi-FI" sz="1600" kern="1200">
                  <a:solidFill>
                    <a:schemeClr val="tx1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defRPr>
              </a:lvl4pPr>
              <a:lvl5pPr marL="1234440" indent="-2286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SzPct val="100000"/>
                <a:buFont typeface="Arial" pitchFamily="34" charset="0"/>
                <a:buChar char="▪"/>
                <a:defRPr lang="fi-FI" sz="1600" kern="1200">
                  <a:solidFill>
                    <a:schemeClr val="tx1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defRPr>
              </a:lvl5pPr>
              <a:lvl6pPr marL="1463040" indent="-2286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SzPct val="100000"/>
                <a:buFont typeface="Consolas" pitchFamily="49" charset="0"/>
                <a:buChar char="–"/>
                <a:defRPr lang="fi-FI"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691640" indent="-2286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SzPct val="100000"/>
                <a:buFont typeface="Arial" pitchFamily="34" charset="0"/>
                <a:buChar char="▪"/>
                <a:defRPr lang="fi-FI"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20240" indent="-2286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SzPct val="100000"/>
                <a:buFont typeface="Consolas" pitchFamily="49" charset="0"/>
                <a:buChar char="–"/>
                <a:defRPr lang="fi-FI"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148840" indent="-2286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SzPct val="100000"/>
                <a:buFont typeface="Arial" pitchFamily="34" charset="0"/>
                <a:buChar char="▪"/>
                <a:defRPr lang="fi-FI"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i-FI" sz="2000" dirty="0">
                  <a:latin typeface="+mn-lt"/>
                </a:rPr>
                <a:t>Partneri avaa 1S, oikealta hypätään 3H ja sinun korttisi:</a:t>
              </a:r>
            </a:p>
          </p:txBody>
        </p: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5252CAB4-DB77-45CF-B7E0-41FD714DA2B4}"/>
                </a:ext>
              </a:extLst>
            </p:cNvPr>
            <p:cNvGrpSpPr/>
            <p:nvPr/>
          </p:nvGrpSpPr>
          <p:grpSpPr>
            <a:xfrm>
              <a:off x="7305480" y="4328095"/>
              <a:ext cx="1898858" cy="1784100"/>
              <a:chOff x="6526460" y="4615825"/>
              <a:chExt cx="1898858" cy="1784100"/>
            </a:xfrm>
          </p:grpSpPr>
          <p:pic>
            <p:nvPicPr>
              <p:cNvPr id="36" name="Picture 35">
                <a:extLst>
                  <a:ext uri="{FF2B5EF4-FFF2-40B4-BE49-F238E27FC236}">
                    <a16:creationId xmlns:a16="http://schemas.microsoft.com/office/drawing/2014/main" id="{4523E8AC-8F69-41A8-BE62-3BF7130C1B5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742484" y="5021249"/>
                <a:ext cx="1368152" cy="1378676"/>
              </a:xfrm>
              <a:prstGeom prst="rect">
                <a:avLst/>
              </a:prstGeom>
            </p:spPr>
          </p:pic>
          <p:sp>
            <p:nvSpPr>
              <p:cNvPr id="37" name="Content Placeholder 2">
                <a:extLst>
                  <a:ext uri="{FF2B5EF4-FFF2-40B4-BE49-F238E27FC236}">
                    <a16:creationId xmlns:a16="http://schemas.microsoft.com/office/drawing/2014/main" id="{F155C440-9C02-4D33-B2DD-CC07D63F48A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526460" y="4615825"/>
                <a:ext cx="1898858" cy="3293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SzPct val="100000"/>
                  <a:buFont typeface="Arial" pitchFamily="34" charset="0"/>
                  <a:buChar char="▪"/>
                  <a:defRPr lang="fi-FI" sz="2400" kern="1200">
                    <a:solidFill>
                      <a:schemeClr val="tx1"/>
                    </a:solidFill>
                    <a:latin typeface="Segoe UI" panose="020B0502040204020203" pitchFamily="34" charset="0"/>
                    <a:ea typeface="Segoe UI" panose="020B0502040204020203" pitchFamily="34" charset="0"/>
                    <a:cs typeface="Segoe UI" panose="020B0502040204020203" pitchFamily="34" charset="0"/>
                  </a:defRPr>
                </a:lvl1pPr>
                <a:lvl2pPr marL="548640" indent="-274320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SzPct val="100000"/>
                  <a:buFont typeface="Consolas" pitchFamily="49" charset="0"/>
                  <a:buChar char="–"/>
                  <a:defRPr lang="fi-FI" sz="2000" kern="1200">
                    <a:solidFill>
                      <a:schemeClr val="tx1"/>
                    </a:solidFill>
                    <a:latin typeface="Segoe UI" panose="020B0502040204020203" pitchFamily="34" charset="0"/>
                    <a:ea typeface="Segoe UI" panose="020B0502040204020203" pitchFamily="34" charset="0"/>
                    <a:cs typeface="Segoe UI" panose="020B0502040204020203" pitchFamily="34" charset="0"/>
                  </a:defRPr>
                </a:lvl2pPr>
                <a:lvl3pPr marL="777240" indent="-228600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SzPct val="100000"/>
                  <a:buFont typeface="Arial" pitchFamily="34" charset="0"/>
                  <a:buChar char="▪"/>
                  <a:defRPr lang="fi-FI" sz="1800" kern="1200">
                    <a:solidFill>
                      <a:schemeClr val="tx1"/>
                    </a:solidFill>
                    <a:latin typeface="Segoe UI" panose="020B0502040204020203" pitchFamily="34" charset="0"/>
                    <a:ea typeface="Segoe UI" panose="020B0502040204020203" pitchFamily="34" charset="0"/>
                    <a:cs typeface="Segoe UI" panose="020B0502040204020203" pitchFamily="34" charset="0"/>
                  </a:defRPr>
                </a:lvl3pPr>
                <a:lvl4pPr marL="1005840" indent="-228600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SzPct val="100000"/>
                  <a:buFont typeface="Consolas" pitchFamily="49" charset="0"/>
                  <a:buChar char="–"/>
                  <a:defRPr lang="fi-FI" sz="1600" kern="1200">
                    <a:solidFill>
                      <a:schemeClr val="tx1"/>
                    </a:solidFill>
                    <a:latin typeface="Segoe UI" panose="020B0502040204020203" pitchFamily="34" charset="0"/>
                    <a:ea typeface="Segoe UI" panose="020B0502040204020203" pitchFamily="34" charset="0"/>
                    <a:cs typeface="Segoe UI" panose="020B0502040204020203" pitchFamily="34" charset="0"/>
                  </a:defRPr>
                </a:lvl4pPr>
                <a:lvl5pPr marL="1234440" indent="-228600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SzPct val="100000"/>
                  <a:buFont typeface="Arial" pitchFamily="34" charset="0"/>
                  <a:buChar char="▪"/>
                  <a:defRPr lang="fi-FI" sz="1600" kern="1200">
                    <a:solidFill>
                      <a:schemeClr val="tx1"/>
                    </a:solidFill>
                    <a:latin typeface="Segoe UI" panose="020B0502040204020203" pitchFamily="34" charset="0"/>
                    <a:ea typeface="Segoe UI" panose="020B0502040204020203" pitchFamily="34" charset="0"/>
                    <a:cs typeface="Segoe UI" panose="020B0502040204020203" pitchFamily="34" charset="0"/>
                  </a:defRPr>
                </a:lvl5pPr>
                <a:lvl6pPr marL="1463040" indent="-228600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SzPct val="100000"/>
                  <a:buFont typeface="Consolas" pitchFamily="49" charset="0"/>
                  <a:buChar char="–"/>
                  <a:defRPr lang="fi-FI"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691640" indent="-228600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SzPct val="100000"/>
                  <a:buFont typeface="Arial" pitchFamily="34" charset="0"/>
                  <a:buChar char="▪"/>
                  <a:defRPr lang="fi-FI"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20240" indent="-228600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SzPct val="100000"/>
                  <a:buFont typeface="Consolas" pitchFamily="49" charset="0"/>
                  <a:buChar char="–"/>
                  <a:defRPr lang="fi-FI"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148840" indent="-228600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SzPct val="100000"/>
                  <a:buFont typeface="Arial" pitchFamily="34" charset="0"/>
                  <a:buChar char="▪"/>
                  <a:defRPr lang="fi-FI"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fi-FI" sz="1600" dirty="0"/>
                  <a:t>AVAAJAN KORTIT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85475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2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: Shape 29">
            <a:extLst>
              <a:ext uri="{FF2B5EF4-FFF2-40B4-BE49-F238E27FC236}">
                <a16:creationId xmlns:a16="http://schemas.microsoft.com/office/drawing/2014/main" id="{A4026A73-1F7F-49F2-B319-8CA3B3D53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648" y="321733"/>
            <a:ext cx="11543821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ight Triangle 31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4486" y="3335867"/>
            <a:ext cx="3290983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6" y="623275"/>
            <a:ext cx="10902214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40F22A-8049-4EE4-8BA8-ABBD50213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637" y="1188637"/>
            <a:ext cx="3140612" cy="4480726"/>
          </a:xfrm>
        </p:spPr>
        <p:txBody>
          <a:bodyPr>
            <a:normAutofit/>
          </a:bodyPr>
          <a:lstStyle/>
          <a:p>
            <a:pPr algn="ctr"/>
            <a:r>
              <a:rPr lang="fi-FI" sz="6500" b="1" dirty="0"/>
              <a:t>LOTT</a:t>
            </a:r>
            <a:br>
              <a:rPr lang="fi-FI" sz="6500" b="1" dirty="0"/>
            </a:br>
            <a:br>
              <a:rPr lang="fi-FI" sz="6500" b="1" dirty="0"/>
            </a:br>
            <a:r>
              <a:rPr lang="fi-FI" sz="4000" b="1" dirty="0"/>
              <a:t>LAW OF TOTAL TRICKS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3083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08298-9EEF-4CF6-9EDE-117296EA80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2369" y="1517256"/>
            <a:ext cx="4794335" cy="2991864"/>
          </a:xfrm>
        </p:spPr>
        <p:txBody>
          <a:bodyPr anchor="ctr">
            <a:normAutofit/>
          </a:bodyPr>
          <a:lstStyle/>
          <a:p>
            <a:pPr marL="274320" lvl="1" indent="0">
              <a:buNone/>
            </a:pPr>
            <a:r>
              <a:rPr lang="fi-FI" sz="1700" dirty="0"/>
              <a:t>Mikäli molemmat puolet ovat löytäneet fitin, niin osasitoumuksesta kilpailtaessa kannattaa luvata ottaa niin monta tikkiä kuin valttien lukumäärä.</a:t>
            </a:r>
          </a:p>
          <a:p>
            <a:pPr marL="274320" lvl="1" indent="0">
              <a:buNone/>
            </a:pPr>
            <a:endParaRPr lang="fi-FI" sz="1700" dirty="0"/>
          </a:p>
          <a:p>
            <a:pPr marL="274320" lvl="1" indent="0">
              <a:buNone/>
            </a:pPr>
            <a:r>
              <a:rPr lang="fi-FI" sz="1700" dirty="0"/>
              <a:t>8 kortin fitti -&gt; todennäköiset 8 tikkiä otettavissa</a:t>
            </a:r>
          </a:p>
          <a:p>
            <a:pPr marL="274320" lvl="1" indent="0">
              <a:buNone/>
            </a:pPr>
            <a:r>
              <a:rPr lang="fi-FI" sz="1700" dirty="0"/>
              <a:t>9 kortin fitti -&gt; todennäköiset 9 tikkiä otettavissa</a:t>
            </a:r>
          </a:p>
          <a:p>
            <a:pPr marL="274320" lvl="1" indent="0">
              <a:buNone/>
            </a:pPr>
            <a:endParaRPr lang="fi-FI" sz="17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83F436-4B07-46E7-A1A1-852822D984E5}"/>
              </a:ext>
            </a:extLst>
          </p:cNvPr>
          <p:cNvSpPr txBox="1"/>
          <p:nvPr/>
        </p:nvSpPr>
        <p:spPr>
          <a:xfrm>
            <a:off x="5446340" y="3933056"/>
            <a:ext cx="40324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700" dirty="0"/>
              <a:t>Muista kuitenkin: mitä pidempi yhteinen väri teillä on, sitä pidempi yhteinen väri on todennäköisesti vastustajalla. Jos korotat partnerin välitarjousta pitkällä tuella ja vähillä pisteillä, todennäköisesti autat vastustajia löytämään oikean täyspelinsä.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49672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4486" y="3335867"/>
            <a:ext cx="3290983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6" y="623275"/>
            <a:ext cx="10902214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536EEF-59E0-49E5-9052-9B02C3623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4905" y="1050595"/>
            <a:ext cx="8072712" cy="1010253"/>
          </a:xfrm>
        </p:spPr>
        <p:txBody>
          <a:bodyPr anchor="ctr">
            <a:normAutofit/>
          </a:bodyPr>
          <a:lstStyle/>
          <a:p>
            <a:r>
              <a:rPr lang="fi-FI" sz="4000" b="1" dirty="0"/>
              <a:t>TUPLAFITTI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128C73-F914-41ED-B2CD-56E57F06A9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4905" y="2191431"/>
            <a:ext cx="8072712" cy="2245681"/>
          </a:xfrm>
        </p:spPr>
        <p:txBody>
          <a:bodyPr anchor="t">
            <a:normAutofit/>
          </a:bodyPr>
          <a:lstStyle/>
          <a:p>
            <a:r>
              <a:rPr lang="fi-FI" sz="2400" dirty="0"/>
              <a:t>Yhteensopivuus kahdessa värissä parantaa pelivoimaa huomattavasti ja vastaavasti heikentää puolustusvahvuutta.</a:t>
            </a:r>
          </a:p>
          <a:p>
            <a:r>
              <a:rPr lang="fi-FI" sz="2400" dirty="0"/>
              <a:t>Tuplafitti tarkoittaa, että pelissä on enemmän tikkejä</a:t>
            </a:r>
          </a:p>
          <a:p>
            <a:r>
              <a:rPr lang="fi-FI" sz="2400" dirty="0"/>
              <a:t>Tuplafitti yhdistettunä hyödyllisiin lyhyyksiin sivuväreissä mahdollistavat täyspelin pelaamisen pienemmillä pisteillä</a:t>
            </a:r>
          </a:p>
          <a:p>
            <a:endParaRPr lang="fi-FI" sz="2400" dirty="0"/>
          </a:p>
          <a:p>
            <a:pPr marL="0" indent="0">
              <a:buNone/>
            </a:pPr>
            <a:endParaRPr lang="fi-FI" sz="24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C427B37-59A0-4F2D-8841-5766FD4E41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4589" y="4437112"/>
            <a:ext cx="4219575" cy="158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551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FBB86-ED19-4CC0-A31D-B807708EC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b="1" dirty="0"/>
              <a:t>TUPLAFITIN ETSINTÄ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BA96BEF-A61C-40D2-AD39-4B03957EF445}"/>
              </a:ext>
            </a:extLst>
          </p:cNvPr>
          <p:cNvGrpSpPr/>
          <p:nvPr/>
        </p:nvGrpSpPr>
        <p:grpSpPr>
          <a:xfrm>
            <a:off x="1557908" y="4174177"/>
            <a:ext cx="3867150" cy="1813974"/>
            <a:chOff x="3574132" y="3357562"/>
            <a:chExt cx="3867150" cy="1813974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ED755706-D429-4847-923C-A3BCBF750EE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574132" y="3357562"/>
              <a:ext cx="3867150" cy="1362075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D3602342-BEE4-4826-A576-50E63E941A1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421876" y="4857626"/>
              <a:ext cx="1944216" cy="313910"/>
            </a:xfrm>
            <a:prstGeom prst="rect">
              <a:avLst/>
            </a:prstGeom>
          </p:spPr>
        </p:pic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75C93B3-C5AA-4F40-80A7-E690FD3D683C}"/>
              </a:ext>
            </a:extLst>
          </p:cNvPr>
          <p:cNvGrpSpPr/>
          <p:nvPr/>
        </p:nvGrpSpPr>
        <p:grpSpPr>
          <a:xfrm>
            <a:off x="7246540" y="4077072"/>
            <a:ext cx="3477369" cy="1978739"/>
            <a:chOff x="7246540" y="4077072"/>
            <a:chExt cx="3477369" cy="1978739"/>
          </a:xfrm>
        </p:grpSpPr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8EEDE451-E04C-47F7-AF82-1C16653A841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246540" y="4077072"/>
              <a:ext cx="3477369" cy="1321097"/>
            </a:xfrm>
            <a:prstGeom prst="rect">
              <a:avLst/>
            </a:prstGeom>
          </p:spPr>
        </p:pic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FA500A1C-4A90-44BB-93C5-AE7DC6CC89D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894612" y="5611013"/>
              <a:ext cx="1902749" cy="444798"/>
            </a:xfrm>
            <a:prstGeom prst="rect">
              <a:avLst/>
            </a:prstGeom>
          </p:spPr>
        </p:pic>
      </p:grp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CC105713-171D-43C0-B721-ABE8BD09C4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1844" y="2276872"/>
            <a:ext cx="10512862" cy="1321097"/>
          </a:xfrm>
        </p:spPr>
        <p:txBody>
          <a:bodyPr>
            <a:normAutofit fontScale="70000" lnSpcReduction="20000"/>
          </a:bodyPr>
          <a:lstStyle/>
          <a:p>
            <a:r>
              <a:rPr lang="fi-FI" sz="2800" dirty="0"/>
              <a:t>Yhteisen värin korotus kannattaa olla vain kilpaileva ilman kiinnostusta täyspeliin, ja varsinainen inviitti tehdä toisen värin kautta. Näin on mahdollista löytää täyspeli myös tuplafitin kautta.</a:t>
            </a:r>
          </a:p>
          <a:p>
            <a:r>
              <a:rPr lang="fi-FI" dirty="0"/>
              <a:t>Kun yhteinen valttiväri on sovittu, toisen värin tarjoaminen lupaa arvoja ja on inviitti täyspeliin.</a:t>
            </a:r>
            <a:endParaRPr lang="fi-FI" sz="28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25236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Tämä arvo ilmaisee tallennusten tai muokkausten lukumäärän. Sovellus päivittää arvoa jokaisen muokkauskerran jälkeen.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1CC889-B55A-4246-8D72-AEC912BCD20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8F4CB80-51E5-47C8-B45D-3834AA25DD5F}">
  <ds:schemaRefs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185DBF61-A50A-4EA0-945F-5445B1740A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1901</TotalTime>
  <Words>479</Words>
  <Application>Microsoft Office PowerPoint</Application>
  <PresentationFormat>Custom</PresentationFormat>
  <Paragraphs>66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Corbel</vt:lpstr>
      <vt:lpstr>Segoe UI</vt:lpstr>
      <vt:lpstr>Office Theme</vt:lpstr>
      <vt:lpstr>Bridgen jatkokurssi</vt:lpstr>
      <vt:lpstr>REVERSE-TARJOUS</vt:lpstr>
      <vt:lpstr>REVERSE-TARJOUS</vt:lpstr>
      <vt:lpstr>KILPAILLA VAI EI – KAS SIINÄ KYSYMYS</vt:lpstr>
      <vt:lpstr>KÄDEN PELIVAHVUUS</vt:lpstr>
      <vt:lpstr>TARJOAMINEN PELIVOIMAN MUKAAN</vt:lpstr>
      <vt:lpstr>LOTT  LAW OF TOTAL TRICKS</vt:lpstr>
      <vt:lpstr>TUPLAFITTI</vt:lpstr>
      <vt:lpstr>TUPLAFITIN ETSINTÄ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Bridgen jatkokurssi</dc:title>
  <dc:creator>Kaminen, Jonna</dc:creator>
  <cp:lastModifiedBy>Kaminen, Jonna</cp:lastModifiedBy>
  <cp:revision>8</cp:revision>
  <dcterms:created xsi:type="dcterms:W3CDTF">2021-03-28T12:33:14Z</dcterms:created>
  <dcterms:modified xsi:type="dcterms:W3CDTF">2021-05-09T08:58:41Z</dcterms:modified>
</cp:coreProperties>
</file>