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7" r:id="rId3"/>
    <p:sldId id="282" r:id="rId4"/>
    <p:sldId id="261" r:id="rId5"/>
    <p:sldId id="262" r:id="rId6"/>
    <p:sldId id="266" r:id="rId7"/>
    <p:sldId id="264" r:id="rId8"/>
    <p:sldId id="284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3" autoAdjust="0"/>
    <p:restoredTop sz="92585" autoAdjust="0"/>
  </p:normalViewPr>
  <p:slideViewPr>
    <p:cSldViewPr snapToGrid="0">
      <p:cViewPr varScale="1">
        <p:scale>
          <a:sx n="120" d="100"/>
          <a:sy n="120" d="100"/>
        </p:scale>
        <p:origin x="300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357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659BA-42B2-4D04-9AAF-6B9379D99D0F}" type="datetimeFigureOut">
              <a:rPr lang="fi-FI" smtClean="0"/>
              <a:t>23.3.2021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1AD805-0325-4C88-A842-C1D2FE84CE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8803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fi-FI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Korttien arvostaminen</a:t>
            </a:r>
          </a:p>
          <a:p>
            <a:pPr lvl="1"/>
            <a:r>
              <a:rPr lang="fi-FI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Tasainen käsi vs. epätasainen käsi.</a:t>
            </a:r>
          </a:p>
          <a:p>
            <a:pPr lvl="1"/>
            <a:r>
              <a:rPr lang="fi-FI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Puolustus/ hyökkäyskäsi?</a:t>
            </a:r>
          </a:p>
          <a:p>
            <a:pPr lvl="1"/>
            <a:r>
              <a:rPr lang="fi-FI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Pehmeät vs. kovat arvot.</a:t>
            </a:r>
          </a:p>
          <a:p>
            <a:pPr lvl="1"/>
            <a:r>
              <a:rPr lang="fi-FI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Pitkät värit.</a:t>
            </a:r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AD805-0325-4C88-A842-C1D2FE84CECB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2404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AD805-0325-4C88-A842-C1D2FE84CECB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4365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Esimerkki: 25 pisteen slammi edellyttää pitkiä ja vahvoja yhteisiä värejä</a:t>
            </a:r>
          </a:p>
          <a:p>
            <a:r>
              <a:rPr lang="fi-FI" dirty="0"/>
              <a:t>(Joskus olen ollut väärällä puolella vastustajan 16 pisteen slammissa joka meni kotiin – kahdennettuna tietenkin!)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AD805-0325-4C88-A842-C1D2FE84CECB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8975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dirty="0"/>
              <a:t>♣♦♥♠</a:t>
            </a:r>
            <a:endParaRPr lang="fi-FI" dirty="0">
              <a:latin typeface="Symbol" panose="05050102010706020507" pitchFamily="18" charset="2"/>
            </a:endParaRPr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AD805-0325-4C88-A842-C1D2FE84CECB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2895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AD805-0325-4C88-A842-C1D2FE84CECB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75126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6D –tarjous kieltää pata- ja ristikuninkaat</a:t>
            </a:r>
          </a:p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1AD805-0325-4C88-A842-C1D2FE84CECB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16789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1AD805-0325-4C88-A842-C1D2FE84CECB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7070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E9953-8526-4E96-896C-615439ECEC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32FBB7-6862-4991-97E6-3FECEFCBD9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18E802-3B32-4C09-8643-05C38C0E0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23.3.2021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7D53F-F3BE-48E4-9F9D-748FD902E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8267E-B873-45A0-9C2E-371D70D88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8540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DCFAA-4AD6-4D12-94B8-8176A6830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96AD01-DF31-444F-B9DB-0591CCB108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9BDFC-AD03-415B-BD98-1621A27F1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23.3.2021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15623-5D8D-467B-B981-B5728805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33411-7CFA-4CF6-A306-25559FF8C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0368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2955D7-C28A-4DB6-81F6-CF7A0F480E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F37562-5F31-42DC-99B2-F9360ECB5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9D52BB-7A1E-4855-9A81-D06A3E8C5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23.3.2021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C2CC37-3454-43CE-9C2D-9F461CBEC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DACED-8B2B-4E0A-94A4-C96086D75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0564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EC8C5-FE5A-4518-A802-E2BB55754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B9CFE-88EE-4EB0-817C-15720F3DF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F882D8-5830-47D1-9765-EBEFA77EF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23.3.2021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DA170-D507-473E-A1A9-649843D84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20D450-239C-4B7D-83D6-E162BA1E7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2286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BDB58-4DE2-455C-9474-AFD6253FB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B537BA-90C5-40DF-8CFC-568E0914F4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021202-EACA-4E3A-BDD5-74534D533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23.3.2021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9FE359-2627-47EF-8F04-CE0383DD7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CF5642-1CAF-439A-A250-3551DD90D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3861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98479-33F1-49AB-9F9E-0D502DBC1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A78A67-3986-49DD-B96F-00D1088B20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86D00B-F60D-4345-88BE-31B24787E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5BB0DC-7BAE-4AC7-AB6A-7AFB52D7F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23.3.2021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2ECB3B-2E04-436F-A03E-8EF942AF1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8CB31A-3504-409D-A49C-1E666BFF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3859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6229-C209-4D62-BA3A-C72B8712F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90299B-1EA4-4B39-8151-63943C59B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EE0569-9EEE-4EB5-94D9-8B7831C30C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314F17-5846-40B6-B826-38FC0BB3B5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5A7040-D0B4-46A6-841D-5C3A95E19A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D7EBB6-8948-4DDF-829E-00EABC398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23.3.2021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3C48080-D7B7-43D5-AFE5-9ED1AE74A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D78455-11B1-4C63-A77C-F64B5E9CA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6655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411E9-48F1-4C1D-B5FD-674BF88D7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5B3D01-4FDA-4C82-BEF0-157EF2CB9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23.3.2021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784E50-ECBE-452B-A928-B6D464163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018E1D-62B7-45DA-A101-F82DA921C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674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3BBF68-6AC4-4DB8-AB3A-A4FB80468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23.3.2021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52F01E-6E72-4D70-9F20-E7182B5DC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07039A-3EB4-4211-BF31-44DB0E68C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9127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E2785-C650-442A-A4FC-C94427A09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C5AC10-6E37-4001-ABDE-3701F60C6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459DFD-6030-4006-B73E-9084C85BC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EF61C1-17F7-4C07-B426-A51250F6B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23.3.2021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7F7528-917B-42B0-9BFC-DE098E633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CA3F6-1945-481F-927F-FD21B3350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0681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E4353-C17C-4551-8F3B-32B477334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9DAD6C-C87D-4D04-AAEA-C67F0F294E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195FAB-9EAE-4A41-A664-3E9A129644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B87AB8-9C6E-4A19-BA1B-838C083FD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C27BF-58EC-4F5F-93C7-7AF1DE2BC6A6}" type="datetimeFigureOut">
              <a:rPr lang="fi-FI" smtClean="0"/>
              <a:t>23.3.2021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1A9991-FE7B-4A39-8AD9-0FD2D2221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1B56ED-C9D6-4DA4-8A84-F371A8413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408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94D803-14FC-4692-BAD0-FE97F4167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A0157D-94DC-44FD-9A0B-1126ECA19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CA361-93CD-4451-AC13-AAFE418AAE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C27BF-58EC-4F5F-93C7-7AF1DE2BC6A6}" type="datetimeFigureOut">
              <a:rPr lang="fi-FI" smtClean="0"/>
              <a:t>23.3.2021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26536-5145-442F-8B5F-23895955D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006CD7-83B4-4C5B-872B-B361E5D57F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184DA-D32F-4225-94AE-577E2767C15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4387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8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9960918-93E0-4137-BDBA-EE87186F1A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303" y="1119116"/>
            <a:ext cx="7198810" cy="2213635"/>
          </a:xfrm>
          <a:prstGeom prst="rect">
            <a:avLst/>
          </a:prstGeom>
        </p:spPr>
      </p:pic>
      <p:sp>
        <p:nvSpPr>
          <p:cNvPr id="26" name="Right Triangle 10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1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D58B7F-0868-4319-9BF5-CF0CD130AE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9304" y="3429000"/>
            <a:ext cx="8921672" cy="1713305"/>
          </a:xfrm>
        </p:spPr>
        <p:txBody>
          <a:bodyPr anchor="b">
            <a:normAutofit/>
          </a:bodyPr>
          <a:lstStyle/>
          <a:p>
            <a:pPr algn="l"/>
            <a:r>
              <a:rPr lang="fi-FI" sz="8000" dirty="0"/>
              <a:t>Bridgen jatkokurssi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63CE08-587D-46B3-8B1B-B49FB57558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9303" y="5142305"/>
            <a:ext cx="7321298" cy="753165"/>
          </a:xfrm>
        </p:spPr>
        <p:txBody>
          <a:bodyPr anchor="t">
            <a:normAutofit/>
          </a:bodyPr>
          <a:lstStyle/>
          <a:p>
            <a:r>
              <a:rPr lang="fi-FI" sz="3200" dirty="0"/>
              <a:t>Oppitunti 2: Parempaa tarjoamista</a:t>
            </a:r>
          </a:p>
        </p:txBody>
      </p:sp>
    </p:spTree>
    <p:extLst>
      <p:ext uri="{BB962C8B-B14F-4D97-AF65-F5344CB8AC3E}">
        <p14:creationId xmlns:p14="http://schemas.microsoft.com/office/powerpoint/2010/main" val="3120140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50438A-E349-4642-80EC-6663F4089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fi-FI" sz="3400" b="1">
                <a:solidFill>
                  <a:srgbClr val="FFFFFF"/>
                </a:solidFill>
              </a:rPr>
              <a:t>KORTTIEN ARVOSTAMINEN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7C2A9-DD02-4BC8-BA88-7AAB7818F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223" y="326004"/>
            <a:ext cx="7392177" cy="6391054"/>
          </a:xfrm>
        </p:spPr>
        <p:txBody>
          <a:bodyPr anchor="ctr">
            <a:normAutofit/>
          </a:bodyPr>
          <a:lstStyle/>
          <a:p>
            <a:r>
              <a:rPr lang="fi-FI" sz="2000" dirty="0"/>
              <a:t>Pistelaskumenetelmä on alkuun hyvä ohjenuora.</a:t>
            </a:r>
          </a:p>
          <a:p>
            <a:r>
              <a:rPr lang="fi-FI" sz="2000" dirty="0"/>
              <a:t>Seuraava askel on lähteä miettimään miten käden arvo kasvaa tai laskee tarjoussarjan aikana.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b="1" dirty="0"/>
              <a:t>Tasainen / epätasainen käsi?</a:t>
            </a:r>
          </a:p>
          <a:p>
            <a:r>
              <a:rPr lang="fi-FI" sz="2000" dirty="0"/>
              <a:t>Tarjoa passiivisemmin tasaisella kädellä</a:t>
            </a:r>
          </a:p>
          <a:p>
            <a:r>
              <a:rPr lang="fi-FI" sz="2000" dirty="0"/>
              <a:t>Epätasainen käsi paranee huomattavasti kun löytyy yhteinen väri</a:t>
            </a:r>
          </a:p>
          <a:p>
            <a:pPr marL="0" indent="0">
              <a:buNone/>
            </a:pPr>
            <a:endParaRPr lang="fi-FI" sz="2000" b="1" dirty="0"/>
          </a:p>
          <a:p>
            <a:pPr marL="0" indent="0">
              <a:buNone/>
            </a:pPr>
            <a:r>
              <a:rPr lang="fi-FI" sz="2000" b="1" dirty="0"/>
              <a:t>Tuplafitti vai misfitti?</a:t>
            </a:r>
            <a:endParaRPr lang="fi-FI" sz="2000" dirty="0"/>
          </a:p>
          <a:p>
            <a:r>
              <a:rPr lang="fi-FI" sz="2000" dirty="0"/>
              <a:t>Useampi kuin yksi yhteinen väri? </a:t>
            </a:r>
            <a:r>
              <a:rPr lang="fi-FI" sz="2000" dirty="0">
                <a:sym typeface="Wingdings" panose="05000000000000000000" pitchFamily="2" charset="2"/>
              </a:rPr>
              <a:t></a:t>
            </a:r>
            <a:r>
              <a:rPr lang="fi-FI" sz="2000" dirty="0"/>
              <a:t> Valttitäyspeli menee jo 20-22 pisteellä usein kotiin</a:t>
            </a:r>
          </a:p>
          <a:p>
            <a:r>
              <a:rPr lang="fi-FI" sz="2000" dirty="0"/>
              <a:t>”How to bid with a misfit? - Don’t”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b="1" dirty="0"/>
              <a:t>Kuvakorttien sijainti suhteessa vastustajaan</a:t>
            </a:r>
          </a:p>
          <a:p>
            <a:r>
              <a:rPr lang="fi-FI" sz="2000" dirty="0"/>
              <a:t>Kuvakortit voimaa näyttäneen vastustajan edessä vai takana?</a:t>
            </a:r>
          </a:p>
          <a:p>
            <a:r>
              <a:rPr lang="fi-FI" sz="2000" dirty="0"/>
              <a:t>Arat kuvakombinaatiot partnerin värissä / vastustajan värissä?</a:t>
            </a:r>
            <a:endParaRPr lang="fi-FI" sz="2000" b="1" dirty="0"/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817817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50438A-E349-4642-80EC-6663F4089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i-FI" altLang="fi-FI" sz="4000" b="1" dirty="0">
                <a:solidFill>
                  <a:schemeClr val="bg1"/>
                </a:solidFill>
              </a:rPr>
              <a:t>Neljäs väri täyspelivaatimuksena</a:t>
            </a:r>
            <a:endParaRPr lang="fi-FI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7C2A9-DD02-4BC8-BA88-7AAB7818F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025" y="2105083"/>
            <a:ext cx="10133605" cy="4245265"/>
          </a:xfrm>
        </p:spPr>
        <p:txBody>
          <a:bodyPr anchor="t">
            <a:normAutofit/>
          </a:bodyPr>
          <a:lstStyle/>
          <a:p>
            <a:r>
              <a:rPr lang="fi-FI" altLang="fi-FI" dirty="0"/>
              <a:t>Kun pari tarjoaa ”neljännen värin”, kyseessä on konventionaalinen vaatimus, joka ei lupaa tarjottua väriä.</a:t>
            </a:r>
          </a:p>
          <a:p>
            <a:pPr lvl="1"/>
            <a:r>
              <a:rPr lang="fi-FI" altLang="fi-FI" dirty="0"/>
              <a:t>Esim. 1</a:t>
            </a:r>
            <a:r>
              <a:rPr lang="fi-FI" altLang="fi-FI" dirty="0">
                <a:latin typeface="Symbol" panose="05050102010706020507" pitchFamily="18" charset="2"/>
              </a:rPr>
              <a:t>¨</a:t>
            </a:r>
            <a:r>
              <a:rPr lang="fi-FI" altLang="fi-FI" dirty="0"/>
              <a:t> – 1</a:t>
            </a:r>
            <a:r>
              <a:rPr lang="fi-FI" altLang="fi-FI" dirty="0">
                <a:latin typeface="Symbol" panose="05050102010706020507" pitchFamily="18" charset="2"/>
              </a:rPr>
              <a:t>©</a:t>
            </a:r>
            <a:r>
              <a:rPr lang="fi-FI" altLang="fi-FI" dirty="0"/>
              <a:t> – 1</a:t>
            </a:r>
            <a:r>
              <a:rPr lang="fi-FI" altLang="fi-FI" dirty="0">
                <a:latin typeface="Symbol" panose="05050102010706020507" pitchFamily="18" charset="2"/>
              </a:rPr>
              <a:t>ª </a:t>
            </a:r>
            <a:r>
              <a:rPr lang="fi-FI" altLang="fi-FI" dirty="0"/>
              <a:t>– 2</a:t>
            </a:r>
            <a:r>
              <a:rPr lang="fi-FI" altLang="fi-FI" dirty="0">
                <a:latin typeface="Symbol" panose="05050102010706020507" pitchFamily="18" charset="2"/>
              </a:rPr>
              <a:t>§ </a:t>
            </a:r>
            <a:r>
              <a:rPr lang="fi-FI" altLang="fi-FI" dirty="0"/>
              <a:t>4:s väri, täyspelivaatimus</a:t>
            </a:r>
          </a:p>
          <a:p>
            <a:pPr lvl="1"/>
            <a:r>
              <a:rPr lang="fi-FI" altLang="fi-FI" dirty="0"/>
              <a:t>Esim. 1</a:t>
            </a:r>
            <a:r>
              <a:rPr lang="fi-FI" altLang="fi-FI" dirty="0">
                <a:latin typeface="Symbol" panose="05050102010706020507" pitchFamily="18" charset="2"/>
              </a:rPr>
              <a:t>§ </a:t>
            </a:r>
            <a:r>
              <a:rPr lang="fi-FI" altLang="fi-FI" dirty="0"/>
              <a:t>– 1</a:t>
            </a:r>
            <a:r>
              <a:rPr lang="fi-FI" altLang="fi-FI" dirty="0">
                <a:latin typeface="Symbol" panose="05050102010706020507" pitchFamily="18" charset="2"/>
              </a:rPr>
              <a:t> © </a:t>
            </a:r>
            <a:r>
              <a:rPr lang="fi-FI" altLang="fi-FI" dirty="0"/>
              <a:t>– 1</a:t>
            </a:r>
            <a:r>
              <a:rPr lang="fi-FI" altLang="fi-FI" dirty="0">
                <a:latin typeface="Symbol" panose="05050102010706020507" pitchFamily="18" charset="2"/>
              </a:rPr>
              <a:t> ª </a:t>
            </a:r>
            <a:r>
              <a:rPr lang="fi-FI" altLang="fi-FI" dirty="0"/>
              <a:t>– 2</a:t>
            </a:r>
            <a:r>
              <a:rPr lang="fi-FI" altLang="fi-FI" dirty="0">
                <a:latin typeface="Symbol" panose="05050102010706020507" pitchFamily="18" charset="2"/>
              </a:rPr>
              <a:t>¨ </a:t>
            </a:r>
            <a:r>
              <a:rPr lang="fi-FI" altLang="fi-FI" dirty="0"/>
              <a:t>4:s väri, täyspelivaatimus</a:t>
            </a:r>
          </a:p>
          <a:p>
            <a:r>
              <a:rPr lang="fi-FI" altLang="fi-FI" dirty="0"/>
              <a:t>Neljäs väri voi auttaa:</a:t>
            </a:r>
          </a:p>
          <a:p>
            <a:pPr lvl="1"/>
            <a:r>
              <a:rPr lang="fi-FI" altLang="fi-FI" dirty="0"/>
              <a:t>Löytämään 5-3 valtin</a:t>
            </a:r>
          </a:p>
          <a:p>
            <a:pPr lvl="1"/>
            <a:r>
              <a:rPr lang="fi-FI" altLang="fi-FI" dirty="0"/>
              <a:t>Löytämään pidon 3NT varten</a:t>
            </a:r>
          </a:p>
          <a:p>
            <a:pPr lvl="1"/>
            <a:r>
              <a:rPr lang="fi-FI" altLang="fi-FI" dirty="0"/>
              <a:t>Sopimaan valtin tarkoituksena aloittaa tutkinta slammin mahdollisuudesta</a:t>
            </a:r>
          </a:p>
          <a:p>
            <a:r>
              <a:rPr lang="fi-FI" altLang="fi-FI" dirty="0"/>
              <a:t>Neljänteen väriin tarjotaan kuvaavin tarjous – tuki, pito tai neutraali tarjous joka ei lupaa mitään lisää</a:t>
            </a:r>
          </a:p>
          <a:p>
            <a:endParaRPr lang="fi-FI" altLang="fi-FI" dirty="0"/>
          </a:p>
          <a:p>
            <a:pPr lvl="0"/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406967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50438A-E349-4642-80EC-6663F4089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anchor="b">
            <a:normAutofit/>
          </a:bodyPr>
          <a:lstStyle/>
          <a:p>
            <a:r>
              <a:rPr lang="fi-FI" sz="4800" b="1"/>
              <a:t>Slammitarjoaminen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7C2A9-DD02-4BC8-BA88-7AAB7818F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6612085" cy="3639450"/>
          </a:xfrm>
        </p:spPr>
        <p:txBody>
          <a:bodyPr anchor="ctr">
            <a:noAutofit/>
          </a:bodyPr>
          <a:lstStyle/>
          <a:p>
            <a:r>
              <a:rPr lang="fi-FI" sz="1600" dirty="0"/>
              <a:t>Vaatii 32+ arvopistevoimaa tasaisilla käsillä</a:t>
            </a:r>
          </a:p>
          <a:p>
            <a:r>
              <a:rPr lang="fi-FI" sz="1600" dirty="0"/>
              <a:t>Epätasaisilla käsillä yhdistettynä hyvään fittiin riittää vähempikin voima </a:t>
            </a:r>
          </a:p>
          <a:p>
            <a:r>
              <a:rPr lang="fi-FI" sz="1600" dirty="0"/>
              <a:t>Meneviä saa olla 0-1, joten menevien kartoittaminen on tarjoussarjassa etusijalla</a:t>
            </a:r>
          </a:p>
          <a:p>
            <a:pPr lvl="1"/>
            <a:endParaRPr lang="fi-FI" sz="1600" dirty="0"/>
          </a:p>
          <a:p>
            <a:pPr lvl="1"/>
            <a:r>
              <a:rPr lang="fi-FI" sz="1600" dirty="0"/>
              <a:t>Cue- / kontrollitarjoukset</a:t>
            </a:r>
          </a:p>
          <a:p>
            <a:pPr lvl="2"/>
            <a:r>
              <a:rPr lang="fi-FI" sz="1600" dirty="0"/>
              <a:t>Tarkoituksena selvittää ”kansimenevät”</a:t>
            </a:r>
          </a:p>
          <a:p>
            <a:pPr lvl="2"/>
            <a:r>
              <a:rPr lang="fi-FI" sz="1600" dirty="0"/>
              <a:t>Kun yhteinen valttiväri on sovittu, niin sivuvärin tarjoaminen neljän tasolla tai jopa jo kolmen tasolla selkeästi slammihakuisessa sarjassa osoittaa kiinnostusta slammiin ja lupaa värissä 1. asteen kontrollin (ässä tai renonssi = ei kansimeneviä) tai 2. asteen kontrollin (kuningas tai singeli = max 1 kansimenevä)</a:t>
            </a:r>
          </a:p>
          <a:p>
            <a:pPr lvl="2"/>
            <a:r>
              <a:rPr lang="fi-FI" sz="1600" dirty="0"/>
              <a:t>Kun on varmaa, että mistään väristä ei ole menossa suoraan kahta tikkiä kannelta, niin voidaan siirtyä ässäkyselyyn</a:t>
            </a:r>
          </a:p>
          <a:p>
            <a:pPr lvl="0"/>
            <a:endParaRPr lang="fi-FI" sz="1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24142C-BE4A-4C9B-A4B4-91154E79CD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977" y="3062615"/>
            <a:ext cx="3382807" cy="2029684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826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48A9298-7F19-44B0-92AE-9703CE214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066800"/>
            <a:ext cx="3448050" cy="41376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818F1D7-FD49-4AD5-9701-ACBFB21D95BC}"/>
              </a:ext>
            </a:extLst>
          </p:cNvPr>
          <p:cNvSpPr txBox="1"/>
          <p:nvPr/>
        </p:nvSpPr>
        <p:spPr>
          <a:xfrm>
            <a:off x="7591425" y="1914525"/>
            <a:ext cx="20859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SOUTH     NORTH</a:t>
            </a:r>
          </a:p>
          <a:p>
            <a:r>
              <a:rPr lang="fi-FI" dirty="0"/>
              <a:t>   1♥	</a:t>
            </a:r>
            <a:endParaRPr lang="fi-FI" dirty="0">
              <a:latin typeface="Symbol" panose="05050102010706020507" pitchFamily="18" charset="2"/>
            </a:endParaRPr>
          </a:p>
          <a:p>
            <a:endParaRPr lang="fi-FI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CE226B-2A46-44C1-AA37-592CE101D1B2}"/>
              </a:ext>
            </a:extLst>
          </p:cNvPr>
          <p:cNvSpPr/>
          <p:nvPr/>
        </p:nvSpPr>
        <p:spPr>
          <a:xfrm>
            <a:off x="7760447" y="2514690"/>
            <a:ext cx="6286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/>
              <a:t>3♦*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34D0ACB-0384-44C8-87D8-FA075696F170}"/>
              </a:ext>
            </a:extLst>
          </p:cNvPr>
          <p:cNvSpPr/>
          <p:nvPr/>
        </p:nvSpPr>
        <p:spPr>
          <a:xfrm>
            <a:off x="8667210" y="2191524"/>
            <a:ext cx="678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2NT*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3AAD600-8EE8-4073-9EB3-55D7D152B385}"/>
              </a:ext>
            </a:extLst>
          </p:cNvPr>
          <p:cNvGrpSpPr/>
          <p:nvPr/>
        </p:nvGrpSpPr>
        <p:grpSpPr>
          <a:xfrm>
            <a:off x="8634412" y="2506713"/>
            <a:ext cx="1448092" cy="377309"/>
            <a:chOff x="8634412" y="2506713"/>
            <a:chExt cx="1448092" cy="377309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6B56DB9-B7B1-46F0-9FA4-338A17D993F6}"/>
                </a:ext>
              </a:extLst>
            </p:cNvPr>
            <p:cNvSpPr/>
            <p:nvPr/>
          </p:nvSpPr>
          <p:spPr>
            <a:xfrm>
              <a:off x="8634412" y="2514690"/>
              <a:ext cx="6286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i-FI" dirty="0"/>
                <a:t> 3♠*</a:t>
              </a:r>
            </a:p>
          </p:txBody>
        </p:sp>
        <p:sp>
          <p:nvSpPr>
            <p:cNvPr id="10" name="Callout: Line 9">
              <a:extLst>
                <a:ext uri="{FF2B5EF4-FFF2-40B4-BE49-F238E27FC236}">
                  <a16:creationId xmlns:a16="http://schemas.microsoft.com/office/drawing/2014/main" id="{0DE07BD7-E468-43F2-9DBB-385BDA346F15}"/>
                </a:ext>
              </a:extLst>
            </p:cNvPr>
            <p:cNvSpPr/>
            <p:nvPr/>
          </p:nvSpPr>
          <p:spPr>
            <a:xfrm>
              <a:off x="9644354" y="2506713"/>
              <a:ext cx="438150" cy="369332"/>
            </a:xfrm>
            <a:prstGeom prst="borderCallout1">
              <a:avLst>
                <a:gd name="adj1" fmla="val 18750"/>
                <a:gd name="adj2" fmla="val -8333"/>
                <a:gd name="adj3" fmla="val 53184"/>
                <a:gd name="adj4" fmla="val -10789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200" dirty="0"/>
                <a:t>CUE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D59F44A-DE1F-4558-B2B0-1671CE71F7EA}"/>
              </a:ext>
            </a:extLst>
          </p:cNvPr>
          <p:cNvGrpSpPr/>
          <p:nvPr/>
        </p:nvGrpSpPr>
        <p:grpSpPr>
          <a:xfrm>
            <a:off x="6963701" y="2876045"/>
            <a:ext cx="1370864" cy="392415"/>
            <a:chOff x="6895999" y="2860939"/>
            <a:chExt cx="1370864" cy="39241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CE12133-7E3E-4BC2-AA77-3DE3DBF38DC9}"/>
                </a:ext>
              </a:extLst>
            </p:cNvPr>
            <p:cNvSpPr/>
            <p:nvPr/>
          </p:nvSpPr>
          <p:spPr>
            <a:xfrm>
              <a:off x="7691064" y="2860939"/>
              <a:ext cx="57579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i-FI" dirty="0"/>
                <a:t>4♣*</a:t>
              </a:r>
            </a:p>
          </p:txBody>
        </p:sp>
        <p:sp>
          <p:nvSpPr>
            <p:cNvPr id="19" name="Callout: Line 18">
              <a:extLst>
                <a:ext uri="{FF2B5EF4-FFF2-40B4-BE49-F238E27FC236}">
                  <a16:creationId xmlns:a16="http://schemas.microsoft.com/office/drawing/2014/main" id="{48D01254-288B-4758-B1DB-28BE31A257B7}"/>
                </a:ext>
              </a:extLst>
            </p:cNvPr>
            <p:cNvSpPr/>
            <p:nvPr/>
          </p:nvSpPr>
          <p:spPr>
            <a:xfrm>
              <a:off x="6895999" y="2884022"/>
              <a:ext cx="438150" cy="369332"/>
            </a:xfrm>
            <a:prstGeom prst="borderCallout1">
              <a:avLst>
                <a:gd name="adj1" fmla="val 23908"/>
                <a:gd name="adj2" fmla="val 102537"/>
                <a:gd name="adj3" fmla="val 42868"/>
                <a:gd name="adj4" fmla="val 19210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200" dirty="0"/>
                <a:t>CUE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11899BF-A49B-47AC-A24F-7A39DD66372C}"/>
              </a:ext>
            </a:extLst>
          </p:cNvPr>
          <p:cNvGrpSpPr/>
          <p:nvPr/>
        </p:nvGrpSpPr>
        <p:grpSpPr>
          <a:xfrm>
            <a:off x="8701560" y="2883660"/>
            <a:ext cx="1380944" cy="436636"/>
            <a:chOff x="8701560" y="2883660"/>
            <a:chExt cx="1380944" cy="436636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50BD3EB5-C783-4A45-AB78-F16349EFAC45}"/>
                </a:ext>
              </a:extLst>
            </p:cNvPr>
            <p:cNvSpPr/>
            <p:nvPr/>
          </p:nvSpPr>
          <p:spPr>
            <a:xfrm>
              <a:off x="8701560" y="2883660"/>
              <a:ext cx="57579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i-FI" dirty="0"/>
                <a:t>4♦*</a:t>
              </a:r>
            </a:p>
          </p:txBody>
        </p:sp>
        <p:sp>
          <p:nvSpPr>
            <p:cNvPr id="22" name="Callout: Line 21">
              <a:extLst>
                <a:ext uri="{FF2B5EF4-FFF2-40B4-BE49-F238E27FC236}">
                  <a16:creationId xmlns:a16="http://schemas.microsoft.com/office/drawing/2014/main" id="{3F0D3983-0648-46C8-8021-762A23F5960D}"/>
                </a:ext>
              </a:extLst>
            </p:cNvPr>
            <p:cNvSpPr/>
            <p:nvPr/>
          </p:nvSpPr>
          <p:spPr>
            <a:xfrm>
              <a:off x="9644354" y="2950964"/>
              <a:ext cx="438150" cy="369332"/>
            </a:xfrm>
            <a:prstGeom prst="borderCallout1">
              <a:avLst>
                <a:gd name="adj1" fmla="val 18750"/>
                <a:gd name="adj2" fmla="val -8333"/>
                <a:gd name="adj3" fmla="val 22236"/>
                <a:gd name="adj4" fmla="val -11007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200" dirty="0"/>
                <a:t>CUE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8EEBCB02-6AFD-4F6B-A266-5B5C102A4585}"/>
              </a:ext>
            </a:extLst>
          </p:cNvPr>
          <p:cNvGrpSpPr/>
          <p:nvPr/>
        </p:nvGrpSpPr>
        <p:grpSpPr>
          <a:xfrm>
            <a:off x="6963701" y="3234680"/>
            <a:ext cx="1370864" cy="553998"/>
            <a:chOff x="6963701" y="3234680"/>
            <a:chExt cx="1370864" cy="553998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628DAD6-C774-47E8-9254-75DDC7CAF227}"/>
                </a:ext>
              </a:extLst>
            </p:cNvPr>
            <p:cNvSpPr/>
            <p:nvPr/>
          </p:nvSpPr>
          <p:spPr>
            <a:xfrm>
              <a:off x="7758766" y="3234680"/>
              <a:ext cx="57579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>
                <a:defRPr/>
              </a:pPr>
              <a:r>
                <a:rPr lang="fi-FI" dirty="0"/>
                <a:t>4♠*</a:t>
              </a:r>
              <a:endParaRPr lang="fi-FI" dirty="0">
                <a:latin typeface="Symbol" panose="05050102010706020507" pitchFamily="18" charset="2"/>
              </a:endParaRPr>
            </a:p>
          </p:txBody>
        </p:sp>
        <p:sp>
          <p:nvSpPr>
            <p:cNvPr id="24" name="Callout: Line 23">
              <a:extLst>
                <a:ext uri="{FF2B5EF4-FFF2-40B4-BE49-F238E27FC236}">
                  <a16:creationId xmlns:a16="http://schemas.microsoft.com/office/drawing/2014/main" id="{542E30E0-A57B-4E8D-94B2-57A97D9F6622}"/>
                </a:ext>
              </a:extLst>
            </p:cNvPr>
            <p:cNvSpPr/>
            <p:nvPr/>
          </p:nvSpPr>
          <p:spPr>
            <a:xfrm>
              <a:off x="6963701" y="3419346"/>
              <a:ext cx="438150" cy="369332"/>
            </a:xfrm>
            <a:prstGeom prst="borderCallout1">
              <a:avLst>
                <a:gd name="adj1" fmla="val 36803"/>
                <a:gd name="adj2" fmla="val 98189"/>
                <a:gd name="adj3" fmla="val 4183"/>
                <a:gd name="adj4" fmla="val 18558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200" dirty="0"/>
                <a:t>CUE</a:t>
              </a: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0B30E4A9-3E7E-4EA9-A038-0B58361EFED5}"/>
              </a:ext>
            </a:extLst>
          </p:cNvPr>
          <p:cNvSpPr txBox="1"/>
          <p:nvPr/>
        </p:nvSpPr>
        <p:spPr>
          <a:xfrm>
            <a:off x="6096000" y="4619535"/>
            <a:ext cx="53267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Cuetarjoukset tehdään alimmasta lähtien, mikä tarkoittaa että cuen ohittaminen kieltää kontrollin värissä.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Jos esim. avaaja on kieltänyt cuen ruutuvärissä, niin jatkamalla cuetarjoamista vastaaja lupaa ruutucuen myös</a:t>
            </a:r>
          </a:p>
        </p:txBody>
      </p:sp>
    </p:spTree>
    <p:extLst>
      <p:ext uri="{BB962C8B-B14F-4D97-AF65-F5344CB8AC3E}">
        <p14:creationId xmlns:p14="http://schemas.microsoft.com/office/powerpoint/2010/main" val="2000849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50438A-E349-4642-80EC-6663F4089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i-FI" sz="4000" b="1" dirty="0">
                <a:solidFill>
                  <a:srgbClr val="FFFFFF"/>
                </a:solidFill>
              </a:rPr>
              <a:t>Slammitarjoaminen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7C2A9-DD02-4BC8-BA88-7AAB7818F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1" y="1771649"/>
            <a:ext cx="10305550" cy="5153025"/>
          </a:xfrm>
        </p:spPr>
        <p:txBody>
          <a:bodyPr anchor="t">
            <a:normAutofit fontScale="85000" lnSpcReduction="20000"/>
          </a:bodyPr>
          <a:lstStyle/>
          <a:p>
            <a:r>
              <a:rPr lang="fi-FI" dirty="0"/>
              <a:t>Ässäkyselyn tarkoituksena on selvittää avainkorttien riittävyys. Ässiä on viisi, neljä luonnollista ässää ja valttikuningas.</a:t>
            </a:r>
          </a:p>
          <a:p>
            <a:r>
              <a:rPr lang="fi-FI" dirty="0"/>
              <a:t>4NT on ässäkysely*, ja siihen vastaukset:</a:t>
            </a:r>
          </a:p>
          <a:p>
            <a:pPr lvl="1"/>
            <a:r>
              <a:rPr lang="fi-FI" sz="1400" dirty="0"/>
              <a:t>5♣ 		0 tai 3 ässää</a:t>
            </a:r>
          </a:p>
          <a:p>
            <a:pPr lvl="1"/>
            <a:r>
              <a:rPr lang="fi-FI" sz="1400" dirty="0"/>
              <a:t>5♦		1 tai 4 ässää</a:t>
            </a:r>
          </a:p>
          <a:p>
            <a:pPr lvl="1"/>
            <a:r>
              <a:rPr lang="fi-FI" sz="1400" dirty="0"/>
              <a:t>5♥		2 tai 5 ässää, ei valttirouvaa</a:t>
            </a:r>
          </a:p>
          <a:p>
            <a:pPr lvl="1"/>
            <a:r>
              <a:rPr lang="fi-FI" sz="1400" dirty="0"/>
              <a:t>5♠		2 tai 5 ässää ja valttirouva</a:t>
            </a:r>
          </a:p>
          <a:p>
            <a:pPr lvl="1"/>
            <a:r>
              <a:rPr lang="fi-FI" sz="1400" dirty="0">
                <a:latin typeface="Symbol" panose="05050102010706020507" pitchFamily="18" charset="2"/>
              </a:rPr>
              <a:t>5NT	</a:t>
            </a:r>
            <a:r>
              <a:rPr lang="fi-FI" sz="1400" dirty="0"/>
              <a:t>pariton määrä ässiä ja jokin renonssi</a:t>
            </a:r>
          </a:p>
          <a:p>
            <a:pPr lvl="1"/>
            <a:r>
              <a:rPr lang="fi-FI" sz="1400" dirty="0">
                <a:latin typeface="Symbol" panose="05050102010706020507" pitchFamily="18" charset="2"/>
              </a:rPr>
              <a:t>6 </a:t>
            </a:r>
            <a:r>
              <a:rPr lang="fi-FI" sz="1400" dirty="0"/>
              <a:t>♣♦♥	parillinen määrä ässiä ja tarjotun maan renonssi (huom. Ei voi käyttää jos renonssi on ylemmässä värissä kuin valttiväri)</a:t>
            </a:r>
          </a:p>
          <a:p>
            <a:pPr marL="457200" lvl="1" indent="0">
              <a:buNone/>
            </a:pPr>
            <a:endParaRPr lang="fi-FI" sz="1600" dirty="0">
              <a:latin typeface="Symbol" panose="05050102010706020507" pitchFamily="18" charset="2"/>
            </a:endParaRPr>
          </a:p>
          <a:p>
            <a:pPr marL="0" indent="0">
              <a:buNone/>
            </a:pPr>
            <a:r>
              <a:rPr lang="fi-FI" sz="2000" b="1" dirty="0"/>
              <a:t>Jatkot 5♣/♦ -vastauksiin</a:t>
            </a:r>
          </a:p>
          <a:p>
            <a:r>
              <a:rPr lang="fi-FI" sz="2000" dirty="0"/>
              <a:t>Yleensä kysyjälle on selvää kumpi vaihtoehdoista on kyseessä kahden ensimmäisen vastauksen suhteen. Jos ei ole, niin hän tarjoaa 5 yhteistä valttiväriä, ja vastaaja nostaa kuuteen jos hänellä on 3 tai 4 ässää.</a:t>
            </a:r>
          </a:p>
          <a:p>
            <a:r>
              <a:rPr lang="fi-FI" sz="2000" dirty="0"/>
              <a:t>Mikäli vastauksen ja valttivärin välissä on vielä tarjous/tarjouksia olemassa, niin on myös mahdollista kysyä valttirouvaa tarjoamalla yksi taso alta oman valttivärin. Vastaaja tarjoaa 5 yhteistä väriä jos valttirouvaa ei ole, ja lupaa valttirouvan tarjoamalla seuraavaksi alimman kuninkaansa tai 6 omaa väriä ilman sivukuninkaita</a:t>
            </a:r>
          </a:p>
          <a:p>
            <a:r>
              <a:rPr lang="fi-FI" sz="2000" dirty="0"/>
              <a:t>5NT kysyjältä vahvistaa että parilla on kaikki avainkortit, ja invitoi isoslammiin. Jos kysyjällä on kaikki avainkortit mutta ei kiinnostusta isoslammiin, tätä tarjousta ei kannata tehdä.</a:t>
            </a:r>
          </a:p>
          <a:p>
            <a:pPr marL="0" lv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*) Poikkeuksena 4NT tarjottuna suoraan sangiavaukseen, jolloin se on inviitti 6NT. Tätä käyttöä kutsutaan nimellä ”kvantti”.</a:t>
            </a:r>
          </a:p>
        </p:txBody>
      </p:sp>
    </p:spTree>
    <p:extLst>
      <p:ext uri="{BB962C8B-B14F-4D97-AF65-F5344CB8AC3E}">
        <p14:creationId xmlns:p14="http://schemas.microsoft.com/office/powerpoint/2010/main" val="1436110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48A9298-7F19-44B0-92AE-9703CE214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1066800"/>
            <a:ext cx="3448050" cy="41376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818F1D7-FD49-4AD5-9701-ACBFB21D95BC}"/>
              </a:ext>
            </a:extLst>
          </p:cNvPr>
          <p:cNvSpPr txBox="1"/>
          <p:nvPr/>
        </p:nvSpPr>
        <p:spPr>
          <a:xfrm>
            <a:off x="7591425" y="1914525"/>
            <a:ext cx="20859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SOUTH     NORTH</a:t>
            </a:r>
          </a:p>
          <a:p>
            <a:r>
              <a:rPr lang="fi-FI" dirty="0"/>
              <a:t>   1♥	</a:t>
            </a:r>
            <a:endParaRPr lang="fi-FI" dirty="0">
              <a:latin typeface="Symbol" panose="05050102010706020507" pitchFamily="18" charset="2"/>
            </a:endParaRPr>
          </a:p>
          <a:p>
            <a:endParaRPr lang="fi-FI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CE226B-2A46-44C1-AA37-592CE101D1B2}"/>
              </a:ext>
            </a:extLst>
          </p:cNvPr>
          <p:cNvSpPr/>
          <p:nvPr/>
        </p:nvSpPr>
        <p:spPr>
          <a:xfrm>
            <a:off x="7760446" y="2514690"/>
            <a:ext cx="11634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/>
              <a:t>3♦*	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B56DB9-B7B1-46F0-9FA4-338A17D993F6}"/>
              </a:ext>
            </a:extLst>
          </p:cNvPr>
          <p:cNvSpPr/>
          <p:nvPr/>
        </p:nvSpPr>
        <p:spPr>
          <a:xfrm>
            <a:off x="8634412" y="2514690"/>
            <a:ext cx="6286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 3♠*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34D0ACB-0384-44C8-87D8-FA075696F170}"/>
              </a:ext>
            </a:extLst>
          </p:cNvPr>
          <p:cNvSpPr/>
          <p:nvPr/>
        </p:nvSpPr>
        <p:spPr>
          <a:xfrm>
            <a:off x="8667210" y="2191524"/>
            <a:ext cx="678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2NT*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CE12133-7E3E-4BC2-AA77-3DE3DBF38DC9}"/>
              </a:ext>
            </a:extLst>
          </p:cNvPr>
          <p:cNvSpPr/>
          <p:nvPr/>
        </p:nvSpPr>
        <p:spPr>
          <a:xfrm>
            <a:off x="7758766" y="2876045"/>
            <a:ext cx="5757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4♣*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50BD3EB5-C783-4A45-AB78-F16349EFAC45}"/>
              </a:ext>
            </a:extLst>
          </p:cNvPr>
          <p:cNvSpPr/>
          <p:nvPr/>
        </p:nvSpPr>
        <p:spPr>
          <a:xfrm>
            <a:off x="8701560" y="2883660"/>
            <a:ext cx="5757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4♦*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628DAD6-C774-47E8-9254-75DDC7CAF227}"/>
              </a:ext>
            </a:extLst>
          </p:cNvPr>
          <p:cNvSpPr/>
          <p:nvPr/>
        </p:nvSpPr>
        <p:spPr>
          <a:xfrm>
            <a:off x="7758766" y="3234680"/>
            <a:ext cx="5757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fi-FI" dirty="0"/>
              <a:t>4♠*</a:t>
            </a:r>
            <a:endParaRPr lang="fi-FI" dirty="0">
              <a:latin typeface="Symbol" panose="05050102010706020507" pitchFamily="18" charset="2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F5D0161-0FEF-4F68-BC28-B412864E5AC8}"/>
              </a:ext>
            </a:extLst>
          </p:cNvPr>
          <p:cNvGrpSpPr/>
          <p:nvPr/>
        </p:nvGrpSpPr>
        <p:grpSpPr>
          <a:xfrm>
            <a:off x="8667210" y="3226089"/>
            <a:ext cx="2338654" cy="373890"/>
            <a:chOff x="8667210" y="3226089"/>
            <a:chExt cx="2338654" cy="37389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E20E26-CC86-4631-9AB7-E651DE3E12AB}"/>
                </a:ext>
              </a:extLst>
            </p:cNvPr>
            <p:cNvSpPr/>
            <p:nvPr/>
          </p:nvSpPr>
          <p:spPr>
            <a:xfrm>
              <a:off x="8667210" y="3230647"/>
              <a:ext cx="67839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i-FI" dirty="0"/>
                <a:t>4NT*</a:t>
              </a:r>
            </a:p>
          </p:txBody>
        </p:sp>
        <p:sp>
          <p:nvSpPr>
            <p:cNvPr id="17" name="Callout: Line 16">
              <a:extLst>
                <a:ext uri="{FF2B5EF4-FFF2-40B4-BE49-F238E27FC236}">
                  <a16:creationId xmlns:a16="http://schemas.microsoft.com/office/drawing/2014/main" id="{932B9BCE-2ACC-44AA-8BD1-7BD8BBDA998D}"/>
                </a:ext>
              </a:extLst>
            </p:cNvPr>
            <p:cNvSpPr/>
            <p:nvPr/>
          </p:nvSpPr>
          <p:spPr>
            <a:xfrm>
              <a:off x="9677400" y="3226089"/>
              <a:ext cx="1328464" cy="288636"/>
            </a:xfrm>
            <a:prstGeom prst="borderCallout1">
              <a:avLst>
                <a:gd name="adj1" fmla="val 18750"/>
                <a:gd name="adj2" fmla="val -8333"/>
                <a:gd name="adj3" fmla="val 42868"/>
                <a:gd name="adj4" fmla="val -3483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200" dirty="0"/>
                <a:t>ÄSSÄKYSELY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E44C126-CBF0-4CEE-A7C2-55BEE254C709}"/>
              </a:ext>
            </a:extLst>
          </p:cNvPr>
          <p:cNvGrpSpPr/>
          <p:nvPr/>
        </p:nvGrpSpPr>
        <p:grpSpPr>
          <a:xfrm>
            <a:off x="6096000" y="3575061"/>
            <a:ext cx="2231982" cy="369332"/>
            <a:chOff x="6096000" y="3575061"/>
            <a:chExt cx="2231982" cy="369332"/>
          </a:xfrm>
        </p:grpSpPr>
        <p:sp>
          <p:nvSpPr>
            <p:cNvPr id="18" name="Callout: Line 17">
              <a:extLst>
                <a:ext uri="{FF2B5EF4-FFF2-40B4-BE49-F238E27FC236}">
                  <a16:creationId xmlns:a16="http://schemas.microsoft.com/office/drawing/2014/main" id="{DA5F8ACC-5E5B-48A7-BEF5-CC1C49C7AEEF}"/>
                </a:ext>
              </a:extLst>
            </p:cNvPr>
            <p:cNvSpPr/>
            <p:nvPr/>
          </p:nvSpPr>
          <p:spPr>
            <a:xfrm>
              <a:off x="6096000" y="3615409"/>
              <a:ext cx="1328464" cy="288636"/>
            </a:xfrm>
            <a:prstGeom prst="borderCallout1">
              <a:avLst>
                <a:gd name="adj1" fmla="val 15450"/>
                <a:gd name="adj2" fmla="val 102801"/>
                <a:gd name="adj3" fmla="val 42868"/>
                <a:gd name="adj4" fmla="val 12577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200" dirty="0"/>
                <a:t>0 TAI 3 ÄSSÄÄ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C9CF275-AA69-43F1-8B03-D0488D4C00AA}"/>
                </a:ext>
              </a:extLst>
            </p:cNvPr>
            <p:cNvSpPr/>
            <p:nvPr/>
          </p:nvSpPr>
          <p:spPr>
            <a:xfrm>
              <a:off x="7752183" y="3575061"/>
              <a:ext cx="57579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i-FI" dirty="0"/>
                <a:t>5♣*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EE840810-E318-435F-8A51-6F1EF8065DCD}"/>
              </a:ext>
            </a:extLst>
          </p:cNvPr>
          <p:cNvGrpSpPr/>
          <p:nvPr/>
        </p:nvGrpSpPr>
        <p:grpSpPr>
          <a:xfrm>
            <a:off x="8693660" y="3575061"/>
            <a:ext cx="2312204" cy="369332"/>
            <a:chOff x="8693660" y="3556130"/>
            <a:chExt cx="2312204" cy="369332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252171E-41E4-4A5B-8ADE-5B81CC2B0D3B}"/>
                </a:ext>
              </a:extLst>
            </p:cNvPr>
            <p:cNvSpPr/>
            <p:nvPr/>
          </p:nvSpPr>
          <p:spPr>
            <a:xfrm>
              <a:off x="8693660" y="3556130"/>
              <a:ext cx="57579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i-FI" dirty="0"/>
                <a:t>5♦*</a:t>
              </a:r>
            </a:p>
          </p:txBody>
        </p:sp>
        <p:sp>
          <p:nvSpPr>
            <p:cNvPr id="31" name="Callout: Line 30">
              <a:extLst>
                <a:ext uri="{FF2B5EF4-FFF2-40B4-BE49-F238E27FC236}">
                  <a16:creationId xmlns:a16="http://schemas.microsoft.com/office/drawing/2014/main" id="{72E30163-F684-4875-B1AE-73D8B86DD132}"/>
                </a:ext>
              </a:extLst>
            </p:cNvPr>
            <p:cNvSpPr/>
            <p:nvPr/>
          </p:nvSpPr>
          <p:spPr>
            <a:xfrm>
              <a:off x="9677400" y="3636826"/>
              <a:ext cx="1328464" cy="288636"/>
            </a:xfrm>
            <a:prstGeom prst="borderCallout1">
              <a:avLst>
                <a:gd name="adj1" fmla="val 18750"/>
                <a:gd name="adj2" fmla="val -8333"/>
                <a:gd name="adj3" fmla="val 36268"/>
                <a:gd name="adj4" fmla="val -3841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200" dirty="0"/>
                <a:t>KYSYY VALTTI Q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BA63D40-B88C-403C-9ACC-99E6AA7FCB74}"/>
              </a:ext>
            </a:extLst>
          </p:cNvPr>
          <p:cNvGrpSpPr/>
          <p:nvPr/>
        </p:nvGrpSpPr>
        <p:grpSpPr>
          <a:xfrm>
            <a:off x="5934075" y="3982583"/>
            <a:ext cx="2410475" cy="369332"/>
            <a:chOff x="5934075" y="3982583"/>
            <a:chExt cx="2410475" cy="369332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4C189E4E-90ED-4BC5-A039-7106231C14FE}"/>
                </a:ext>
              </a:extLst>
            </p:cNvPr>
            <p:cNvSpPr/>
            <p:nvPr/>
          </p:nvSpPr>
          <p:spPr>
            <a:xfrm>
              <a:off x="7768751" y="3982583"/>
              <a:ext cx="57579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i-FI" dirty="0"/>
                <a:t>6♦*</a:t>
              </a:r>
            </a:p>
          </p:txBody>
        </p:sp>
        <p:sp>
          <p:nvSpPr>
            <p:cNvPr id="41" name="Callout: Line 40">
              <a:extLst>
                <a:ext uri="{FF2B5EF4-FFF2-40B4-BE49-F238E27FC236}">
                  <a16:creationId xmlns:a16="http://schemas.microsoft.com/office/drawing/2014/main" id="{432A4A01-0B35-41EF-99AF-2473EE2B78C1}"/>
                </a:ext>
              </a:extLst>
            </p:cNvPr>
            <p:cNvSpPr/>
            <p:nvPr/>
          </p:nvSpPr>
          <p:spPr>
            <a:xfrm>
              <a:off x="5934075" y="4022931"/>
              <a:ext cx="1490389" cy="288636"/>
            </a:xfrm>
            <a:prstGeom prst="borderCallout1">
              <a:avLst>
                <a:gd name="adj1" fmla="val 15450"/>
                <a:gd name="adj2" fmla="val 102801"/>
                <a:gd name="adj3" fmla="val 42868"/>
                <a:gd name="adj4" fmla="val 12577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200" dirty="0"/>
                <a:t>VALTTI Q + RUUTU K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84A9F16-99A7-49E8-99B8-A8C4D0B9C760}"/>
              </a:ext>
            </a:extLst>
          </p:cNvPr>
          <p:cNvGrpSpPr/>
          <p:nvPr/>
        </p:nvGrpSpPr>
        <p:grpSpPr>
          <a:xfrm>
            <a:off x="8667210" y="3971093"/>
            <a:ext cx="2358624" cy="380822"/>
            <a:chOff x="8667210" y="3971093"/>
            <a:chExt cx="2358624" cy="380822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465E749-2700-4342-8B0E-02A45A6447D5}"/>
                </a:ext>
              </a:extLst>
            </p:cNvPr>
            <p:cNvSpPr/>
            <p:nvPr/>
          </p:nvSpPr>
          <p:spPr>
            <a:xfrm>
              <a:off x="8667210" y="3971093"/>
              <a:ext cx="57579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i-FI" dirty="0"/>
                <a:t>6♥*</a:t>
              </a:r>
            </a:p>
          </p:txBody>
        </p:sp>
        <p:sp>
          <p:nvSpPr>
            <p:cNvPr id="45" name="Callout: Line 44">
              <a:extLst>
                <a:ext uri="{FF2B5EF4-FFF2-40B4-BE49-F238E27FC236}">
                  <a16:creationId xmlns:a16="http://schemas.microsoft.com/office/drawing/2014/main" id="{5AE8E10F-7E27-4497-BFD9-1FB969404052}"/>
                </a:ext>
              </a:extLst>
            </p:cNvPr>
            <p:cNvSpPr/>
            <p:nvPr/>
          </p:nvSpPr>
          <p:spPr>
            <a:xfrm>
              <a:off x="9697370" y="4063279"/>
              <a:ext cx="1328464" cy="288636"/>
            </a:xfrm>
            <a:prstGeom prst="borderCallout1">
              <a:avLst>
                <a:gd name="adj1" fmla="val 18750"/>
                <a:gd name="adj2" fmla="val -8333"/>
                <a:gd name="adj3" fmla="val 36268"/>
                <a:gd name="adj4" fmla="val -38419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i-FI" sz="1200" dirty="0"/>
                <a:t>LOPPUSITOUMUS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2532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50438A-E349-4642-80EC-6663F4089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fi-FI" sz="4000" b="1" dirty="0">
                <a:solidFill>
                  <a:srgbClr val="FFFFFF"/>
                </a:solidFill>
              </a:rPr>
              <a:t>Slammitarjoaminen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CA7ABB-28AF-4682-988D-8381223928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0805" y="2792091"/>
            <a:ext cx="2157413" cy="191621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D602645-CD3A-42F8-A609-C1313FEC2DA2}"/>
              </a:ext>
            </a:extLst>
          </p:cNvPr>
          <p:cNvSpPr/>
          <p:nvPr/>
        </p:nvSpPr>
        <p:spPr>
          <a:xfrm>
            <a:off x="1162822" y="5005806"/>
            <a:ext cx="28745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altLang="fi-FI" dirty="0"/>
              <a:t>1</a:t>
            </a:r>
            <a:r>
              <a:rPr lang="fi-FI" altLang="fi-FI" dirty="0">
                <a:latin typeface="Symbol" panose="05050102010706020507" pitchFamily="18" charset="2"/>
              </a:rPr>
              <a:t>ª</a:t>
            </a:r>
            <a:r>
              <a:rPr lang="fi-FI" altLang="fi-FI" dirty="0"/>
              <a:t> – 2NT – 4</a:t>
            </a:r>
            <a:r>
              <a:rPr lang="fi-FI" altLang="fi-FI" dirty="0">
                <a:latin typeface="Symbol" panose="05050102010706020507" pitchFamily="18" charset="2"/>
              </a:rPr>
              <a:t>§ </a:t>
            </a:r>
            <a:r>
              <a:rPr lang="fi-FI" altLang="fi-FI" dirty="0"/>
              <a:t>– 4</a:t>
            </a:r>
            <a:r>
              <a:rPr lang="fi-FI" dirty="0"/>
              <a:t>♦ </a:t>
            </a:r>
            <a:r>
              <a:rPr lang="fi-FI" altLang="fi-FI" dirty="0"/>
              <a:t>–</a:t>
            </a:r>
            <a:r>
              <a:rPr lang="fi-FI" dirty="0"/>
              <a:t> 4</a:t>
            </a:r>
            <a:r>
              <a:rPr lang="fi-FI" altLang="fi-FI" dirty="0">
                <a:latin typeface="Symbol" panose="05050102010706020507" pitchFamily="18" charset="2"/>
              </a:rPr>
              <a:t>ª</a:t>
            </a:r>
            <a:r>
              <a:rPr lang="fi-FI" altLang="fi-FI" dirty="0"/>
              <a:t> –?</a:t>
            </a:r>
            <a:endParaRPr lang="fi-FI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705ACC-DACA-492D-82C4-C3A4122EB07E}"/>
              </a:ext>
            </a:extLst>
          </p:cNvPr>
          <p:cNvSpPr txBox="1"/>
          <p:nvPr/>
        </p:nvSpPr>
        <p:spPr>
          <a:xfrm>
            <a:off x="1371599" y="1891970"/>
            <a:ext cx="2456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Partneri avaa 1 pata, ja sinun korttisi: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975E557-A9C3-423D-ABEA-80335D49ACCD}"/>
              </a:ext>
            </a:extLst>
          </p:cNvPr>
          <p:cNvSpPr txBox="1"/>
          <p:nvPr/>
        </p:nvSpPr>
        <p:spPr>
          <a:xfrm>
            <a:off x="1162822" y="5484717"/>
            <a:ext cx="32552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Partneri on näyttänyt kiinnostusta slammiin cuetarjoamalla. Teiltä kuiten-</a:t>
            </a:r>
          </a:p>
          <a:p>
            <a:r>
              <a:rPr lang="fi-FI" dirty="0"/>
              <a:t>kin puuttuu herttakontrolli. 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3FB6CFD1-6DC9-444A-AD49-87C9E4C8DA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6348" y="2792091"/>
            <a:ext cx="2019300" cy="1724025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44E3A326-7C04-4DAC-A78A-1D59D4CD3657}"/>
              </a:ext>
            </a:extLst>
          </p:cNvPr>
          <p:cNvSpPr txBox="1"/>
          <p:nvPr/>
        </p:nvSpPr>
        <p:spPr>
          <a:xfrm>
            <a:off x="4940196" y="1873511"/>
            <a:ext cx="24569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Partneri avaa 1 hertta, ja sinun korttisi: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B8F88EC-D38D-4276-B05D-1155E988266B}"/>
              </a:ext>
            </a:extLst>
          </p:cNvPr>
          <p:cNvSpPr/>
          <p:nvPr/>
        </p:nvSpPr>
        <p:spPr>
          <a:xfrm>
            <a:off x="4560699" y="5005806"/>
            <a:ext cx="36439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dirty="0"/>
              <a:t>1♥</a:t>
            </a:r>
            <a:r>
              <a:rPr lang="fi-FI" altLang="fi-FI" dirty="0"/>
              <a:t> – 1</a:t>
            </a:r>
            <a:r>
              <a:rPr lang="fi-FI" altLang="fi-FI" dirty="0">
                <a:latin typeface="Symbol" panose="05050102010706020507" pitchFamily="18" charset="2"/>
              </a:rPr>
              <a:t>ª</a:t>
            </a:r>
            <a:r>
              <a:rPr lang="fi-FI" altLang="fi-FI" dirty="0"/>
              <a:t> – 2</a:t>
            </a:r>
            <a:r>
              <a:rPr lang="fi-FI" dirty="0"/>
              <a:t>♦ </a:t>
            </a:r>
            <a:r>
              <a:rPr lang="fi-FI" altLang="fi-FI" dirty="0"/>
              <a:t>– 3</a:t>
            </a:r>
            <a:r>
              <a:rPr lang="fi-FI" altLang="fi-FI" dirty="0">
                <a:latin typeface="Symbol" panose="05050102010706020507" pitchFamily="18" charset="2"/>
              </a:rPr>
              <a:t>§* </a:t>
            </a:r>
            <a:r>
              <a:rPr lang="fi-FI" altLang="fi-FI" dirty="0"/>
              <a:t>–</a:t>
            </a:r>
            <a:r>
              <a:rPr lang="fi-FI" dirty="0"/>
              <a:t> 3♦ </a:t>
            </a:r>
            <a:r>
              <a:rPr lang="fi-FI" altLang="fi-FI" dirty="0"/>
              <a:t>–</a:t>
            </a:r>
            <a:r>
              <a:rPr lang="fi-FI" dirty="0"/>
              <a:t> 3♥ </a:t>
            </a:r>
            <a:r>
              <a:rPr lang="fi-FI" altLang="fi-FI" dirty="0"/>
              <a:t>–</a:t>
            </a:r>
            <a:r>
              <a:rPr lang="fi-FI" dirty="0"/>
              <a:t> 4 ♥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516A385-3FF1-493A-96A6-DFD09562DAB4}"/>
              </a:ext>
            </a:extLst>
          </p:cNvPr>
          <p:cNvSpPr txBox="1"/>
          <p:nvPr/>
        </p:nvSpPr>
        <p:spPr>
          <a:xfrm>
            <a:off x="4390898" y="5375138"/>
            <a:ext cx="38573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Partneri on näyttänyt 5-5 punaisissa, joten teillä ei ole kovin hyvää fittiä. Ohittamalla cuetarjoukset ja tarjoamalla täyspelin partneri näyttää minimit eikä kiinnostusta slammiin.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1C2DDF7E-625C-4BE2-8154-E0D862C7978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57645" y="2792091"/>
            <a:ext cx="1733550" cy="1743075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44638C5A-1AE8-416E-8576-83DD32838A13}"/>
              </a:ext>
            </a:extLst>
          </p:cNvPr>
          <p:cNvSpPr txBox="1"/>
          <p:nvPr/>
        </p:nvSpPr>
        <p:spPr>
          <a:xfrm>
            <a:off x="8595943" y="1757326"/>
            <a:ext cx="24569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Avaat tällä kädellä yhden hertan, johon partneri tarjoaa 2 ristiä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079C895-A208-49C8-A372-C1E21E34D244}"/>
              </a:ext>
            </a:extLst>
          </p:cNvPr>
          <p:cNvSpPr txBox="1"/>
          <p:nvPr/>
        </p:nvSpPr>
        <p:spPr>
          <a:xfrm>
            <a:off x="8653563" y="4543116"/>
            <a:ext cx="27088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Sovi neljällä ristillä risti valtiksi ja kerro slammikiinnostuksesi. Partneri tarjoaa 4 pataa.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3E01D1E-942C-4B1D-9584-3C84E2703B76}"/>
              </a:ext>
            </a:extLst>
          </p:cNvPr>
          <p:cNvSpPr txBox="1"/>
          <p:nvPr/>
        </p:nvSpPr>
        <p:spPr>
          <a:xfrm>
            <a:off x="8653563" y="5713388"/>
            <a:ext cx="33444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Sinulta löytyy ruutukontrolli, joten kysy ässät. Voit nostaa kuuteen ristiin partnerin yhtä ässää vastaan.</a:t>
            </a:r>
          </a:p>
        </p:txBody>
      </p:sp>
    </p:spTree>
    <p:extLst>
      <p:ext uri="{BB962C8B-B14F-4D97-AF65-F5344CB8AC3E}">
        <p14:creationId xmlns:p14="http://schemas.microsoft.com/office/powerpoint/2010/main" val="149672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28" grpId="0"/>
      <p:bldP spid="30" grpId="0"/>
      <p:bldP spid="31" grpId="0"/>
      <p:bldP spid="32" grpId="0"/>
      <p:bldP spid="34" grpId="0"/>
      <p:bldP spid="35" grpId="0"/>
      <p:bldP spid="3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835</Words>
  <Application>Microsoft Office PowerPoint</Application>
  <PresentationFormat>Widescreen</PresentationFormat>
  <Paragraphs>110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Office Theme</vt:lpstr>
      <vt:lpstr>Bridgen jatkokurssi</vt:lpstr>
      <vt:lpstr>KORTTIEN ARVOSTAMINEN</vt:lpstr>
      <vt:lpstr>Neljäs väri täyspelivaatimuksena</vt:lpstr>
      <vt:lpstr>Slammitarjoaminen</vt:lpstr>
      <vt:lpstr>PowerPoint Presentation</vt:lpstr>
      <vt:lpstr>Slammitarjoaminen</vt:lpstr>
      <vt:lpstr>PowerPoint Presentation</vt:lpstr>
      <vt:lpstr>Slammitarjoaminen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Bridgen jatkokurssi</dc:title>
  <dc:creator>Kaminen, Jonna</dc:creator>
  <cp:lastModifiedBy>Kaminen, Jonna</cp:lastModifiedBy>
  <cp:revision>8</cp:revision>
  <dcterms:created xsi:type="dcterms:W3CDTF">2021-03-14T17:00:53Z</dcterms:created>
  <dcterms:modified xsi:type="dcterms:W3CDTF">2021-03-23T18:10:07Z</dcterms:modified>
</cp:coreProperties>
</file>