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59" r:id="rId4"/>
    <p:sldId id="260" r:id="rId5"/>
    <p:sldId id="267" r:id="rId6"/>
    <p:sldId id="264" r:id="rId7"/>
    <p:sldId id="268" r:id="rId8"/>
    <p:sldId id="269" r:id="rId9"/>
    <p:sldId id="257" r:id="rId10"/>
    <p:sldId id="261" r:id="rId11"/>
    <p:sldId id="266"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3" autoAdjust="0"/>
    <p:restoredTop sz="95675" autoAdjust="0"/>
  </p:normalViewPr>
  <p:slideViewPr>
    <p:cSldViewPr snapToGrid="0">
      <p:cViewPr varScale="1">
        <p:scale>
          <a:sx n="124" d="100"/>
          <a:sy n="124" d="100"/>
        </p:scale>
        <p:origin x="138"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2659BA-42B2-4D04-9AAF-6B9379D99D0F}" type="datetimeFigureOut">
              <a:rPr lang="fi-FI" smtClean="0"/>
              <a:t>15.3.2021</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1AD805-0325-4C88-A842-C1D2FE84CECB}" type="slidenum">
              <a:rPr lang="fi-FI" smtClean="0"/>
              <a:t>‹#›</a:t>
            </a:fld>
            <a:endParaRPr lang="fi-FI"/>
          </a:p>
        </p:txBody>
      </p:sp>
    </p:spTree>
    <p:extLst>
      <p:ext uri="{BB962C8B-B14F-4D97-AF65-F5344CB8AC3E}">
        <p14:creationId xmlns:p14="http://schemas.microsoft.com/office/powerpoint/2010/main" val="1048803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1</a:t>
            </a:fld>
            <a:endParaRPr lang="fi-FI"/>
          </a:p>
        </p:txBody>
      </p:sp>
    </p:spTree>
    <p:extLst>
      <p:ext uri="{BB962C8B-B14F-4D97-AF65-F5344CB8AC3E}">
        <p14:creationId xmlns:p14="http://schemas.microsoft.com/office/powerpoint/2010/main" val="4043173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dirty="0"/>
              <a:t>Kysyessäsi sarjaa et saa kiinnittää huomiota mihinkään tiettyyn väriin tavalla, joka voitaisiin tulkita johdattelevaksi (”Onko tuo risti ihan aito väri?” ”Lupasiko avaus varmasti neljä korttia väriä?”)</a:t>
            </a:r>
          </a:p>
          <a:p>
            <a:pPr lvl="1"/>
            <a:r>
              <a:rPr lang="fi-FI" sz="1200" kern="1200" dirty="0">
                <a:solidFill>
                  <a:schemeClr val="tx1"/>
                </a:solidFill>
                <a:effectLst/>
                <a:latin typeface="+mn-lt"/>
                <a:ea typeface="+mn-ea"/>
                <a:cs typeface="+mn-cs"/>
              </a:rPr>
              <a:t>Levitykset ja niiden tarkistaminen (esim. ns. ”viuhkat” ja joidenkin pelaajien ylimielinen suhtautuminen levityksen tarkistamiseen). Pelaajien oikeudet ja menettely, jos levitys kiistetään. Pelaaminen levityksen jälkeen (jos levität ja vastustaja sanoo, että ”pelaa”, niin tähän ei saa suostua).</a:t>
            </a:r>
          </a:p>
          <a:p>
            <a:pPr lvl="1"/>
            <a:r>
              <a:rPr lang="fi-FI" sz="1200" kern="1200" dirty="0">
                <a:solidFill>
                  <a:schemeClr val="tx1"/>
                </a:solidFill>
                <a:effectLst/>
                <a:latin typeface="+mn-lt"/>
                <a:ea typeface="+mn-ea"/>
                <a:cs typeface="+mn-cs"/>
              </a:rPr>
              <a:t>Pelitempon säilyttäminen.</a:t>
            </a:r>
          </a:p>
          <a:p>
            <a:pPr lvl="2"/>
            <a:r>
              <a:rPr lang="fi-FI" sz="1200" kern="1200" dirty="0">
                <a:solidFill>
                  <a:schemeClr val="tx1"/>
                </a:solidFill>
                <a:effectLst/>
                <a:latin typeface="+mn-lt"/>
                <a:ea typeface="+mn-ea"/>
                <a:cs typeface="+mn-cs"/>
              </a:rPr>
              <a:t>Singelillä ei saa miettiä, mutta sitä ei saisi pelata nopeammin kuin muitakaan kortteja.</a:t>
            </a:r>
          </a:p>
          <a:p>
            <a:pPr lvl="2"/>
            <a:r>
              <a:rPr lang="fi-FI" sz="1200" kern="1200" dirty="0">
                <a:solidFill>
                  <a:schemeClr val="tx1"/>
                </a:solidFill>
                <a:effectLst/>
                <a:latin typeface="+mn-lt"/>
                <a:ea typeface="+mn-ea"/>
                <a:cs typeface="+mn-cs"/>
              </a:rPr>
              <a:t>Myös puupekan kannattaa pelata tempossa, ei liian nopeasti.</a:t>
            </a:r>
          </a:p>
          <a:p>
            <a:pPr lvl="2"/>
            <a:r>
              <a:rPr lang="fi-FI" sz="1200" kern="1200" dirty="0">
                <a:solidFill>
                  <a:schemeClr val="tx1"/>
                </a:solidFill>
                <a:effectLst/>
                <a:latin typeface="+mn-lt"/>
                <a:ea typeface="+mn-ea"/>
                <a:cs typeface="+mn-cs"/>
              </a:rPr>
              <a:t>Oikea hetki miettiä on silloin kun lähtökortti tulee pöytään tai olet kiinni.</a:t>
            </a:r>
          </a:p>
          <a:p>
            <a:pPr lvl="1"/>
            <a:r>
              <a:rPr lang="fi-FI" sz="1200" kern="1200" dirty="0">
                <a:solidFill>
                  <a:schemeClr val="tx1"/>
                </a:solidFill>
                <a:effectLst/>
                <a:latin typeface="+mn-lt"/>
                <a:ea typeface="+mn-ea"/>
                <a:cs typeface="+mn-cs"/>
              </a:rPr>
              <a:t>Erimielisyys tikkimäärästä ja sen ratkaiseminen.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200" dirty="0"/>
          </a:p>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10</a:t>
            </a:fld>
            <a:endParaRPr lang="fi-FI"/>
          </a:p>
        </p:txBody>
      </p:sp>
    </p:spTree>
    <p:extLst>
      <p:ext uri="{BB962C8B-B14F-4D97-AF65-F5344CB8AC3E}">
        <p14:creationId xmlns:p14="http://schemas.microsoft.com/office/powerpoint/2010/main" val="39189757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a:t>
            </a:r>
            <a:endParaRPr lang="fi-FI" dirty="0">
              <a:latin typeface="Symbol" panose="05050102010706020507" pitchFamily="18" charset="2"/>
            </a:endParaRPr>
          </a:p>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11</a:t>
            </a:fld>
            <a:endParaRPr lang="fi-FI"/>
          </a:p>
        </p:txBody>
      </p:sp>
    </p:spTree>
    <p:extLst>
      <p:ext uri="{BB962C8B-B14F-4D97-AF65-F5344CB8AC3E}">
        <p14:creationId xmlns:p14="http://schemas.microsoft.com/office/powerpoint/2010/main" val="2202750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8B1AD805-0325-4C88-A842-C1D2FE84CECB}" type="slidenum">
              <a:rPr lang="fi-FI" smtClean="0"/>
              <a:t>2</a:t>
            </a:fld>
            <a:endParaRPr lang="fi-FI"/>
          </a:p>
        </p:txBody>
      </p:sp>
    </p:spTree>
    <p:extLst>
      <p:ext uri="{BB962C8B-B14F-4D97-AF65-F5344CB8AC3E}">
        <p14:creationId xmlns:p14="http://schemas.microsoft.com/office/powerpoint/2010/main" val="3110551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Pelinviejällä on 10 tikkiä</a:t>
            </a:r>
          </a:p>
          <a:p>
            <a:r>
              <a:rPr lang="fi-FI" dirty="0"/>
              <a:t>Sitoumuksessa ovat todennäköisesti kaikki muutkin</a:t>
            </a:r>
          </a:p>
          <a:p>
            <a:r>
              <a:rPr lang="fi-FI" dirty="0"/>
              <a:t>Ne jotka saavat patalähdön, on pakko pelata patakuningas pöydästä, ja jos sillä saa tikin, nämä pelinviejät saavat aina peliin 11 tikkiä</a:t>
            </a:r>
          </a:p>
          <a:p>
            <a:r>
              <a:rPr lang="fi-FI" dirty="0"/>
              <a:t>Jos pataässä on lännellä, niin pelaamalla peliin 10 tikkiä saa huonon tuloksen</a:t>
            </a:r>
          </a:p>
          <a:p>
            <a:r>
              <a:rPr lang="fi-FI" dirty="0"/>
              <a:t>Pelinviejä otti ristilähdön käteensä ja pelasi padan kuninkaalle, saaden 11 tikkiä ja tuloksen 67%. Ottamalla turvalliset 10 tikkiä olisi saanut vain 33%.</a:t>
            </a:r>
          </a:p>
        </p:txBody>
      </p:sp>
      <p:sp>
        <p:nvSpPr>
          <p:cNvPr id="4" name="Slide Number Placeholder 3"/>
          <p:cNvSpPr>
            <a:spLocks noGrp="1"/>
          </p:cNvSpPr>
          <p:nvPr>
            <p:ph type="sldNum" sz="quarter" idx="5"/>
          </p:nvPr>
        </p:nvSpPr>
        <p:spPr/>
        <p:txBody>
          <a:bodyPr/>
          <a:lstStyle/>
          <a:p>
            <a:fld id="{8B1AD805-0325-4C88-A842-C1D2FE84CECB}" type="slidenum">
              <a:rPr lang="fi-FI" smtClean="0"/>
              <a:t>3</a:t>
            </a:fld>
            <a:endParaRPr lang="fi-FI"/>
          </a:p>
        </p:txBody>
      </p:sp>
    </p:spTree>
    <p:extLst>
      <p:ext uri="{BB962C8B-B14F-4D97-AF65-F5344CB8AC3E}">
        <p14:creationId xmlns:p14="http://schemas.microsoft.com/office/powerpoint/2010/main" val="3607870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Piste-erojen merkitys: </a:t>
            </a:r>
            <a:r>
              <a:rPr lang="en-US" sz="1200" dirty="0" err="1"/>
              <a:t>Sitoumuksella</a:t>
            </a:r>
            <a:r>
              <a:rPr lang="en-US" sz="1200" dirty="0"/>
              <a:t> </a:t>
            </a:r>
            <a:r>
              <a:rPr lang="en-US" sz="1200" dirty="0" err="1"/>
              <a:t>ei</a:t>
            </a:r>
            <a:r>
              <a:rPr lang="en-US" sz="1200" dirty="0"/>
              <a:t> ole </a:t>
            </a:r>
            <a:r>
              <a:rPr lang="en-US" sz="1200" dirty="0" err="1"/>
              <a:t>niin</a:t>
            </a:r>
            <a:r>
              <a:rPr lang="en-US" sz="1200" dirty="0"/>
              <a:t> </a:t>
            </a:r>
            <a:r>
              <a:rPr lang="en-US" sz="1200" dirty="0" err="1"/>
              <a:t>suurta</a:t>
            </a:r>
            <a:r>
              <a:rPr lang="en-US" sz="1200" dirty="0"/>
              <a:t> </a:t>
            </a:r>
            <a:r>
              <a:rPr lang="en-US" sz="1200" dirty="0" err="1"/>
              <a:t>merkitystä</a:t>
            </a:r>
            <a:r>
              <a:rPr lang="en-US" sz="1200" dirty="0"/>
              <a:t> – on </a:t>
            </a:r>
            <a:r>
              <a:rPr lang="en-US" sz="1200" dirty="0" err="1"/>
              <a:t>käytännössä</a:t>
            </a:r>
            <a:r>
              <a:rPr lang="en-US" sz="1200" dirty="0"/>
              <a:t> </a:t>
            </a:r>
            <a:r>
              <a:rPr lang="en-US" sz="1200" dirty="0" err="1"/>
              <a:t>sama</a:t>
            </a:r>
            <a:r>
              <a:rPr lang="en-US" sz="1200" dirty="0"/>
              <a:t> </a:t>
            </a:r>
            <a:r>
              <a:rPr lang="en-US" sz="1200" dirty="0" err="1"/>
              <a:t>pelaako</a:t>
            </a:r>
            <a:r>
              <a:rPr lang="en-US" sz="1200" dirty="0"/>
              <a:t> 3NT+2 </a:t>
            </a:r>
            <a:r>
              <a:rPr lang="en-US" sz="1200" dirty="0" err="1"/>
              <a:t>vai</a:t>
            </a:r>
            <a:r>
              <a:rPr lang="en-US" sz="1200" dirty="0"/>
              <a:t> 5 </a:t>
            </a:r>
            <a:r>
              <a:rPr lang="en-US" sz="1200" dirty="0" err="1"/>
              <a:t>alaväriä</a:t>
            </a:r>
            <a:r>
              <a:rPr lang="en-US" sz="1200" dirty="0"/>
              <a:t> </a:t>
            </a:r>
            <a:r>
              <a:rPr lang="en-US" sz="1200" dirty="0" err="1"/>
              <a:t>tasan</a:t>
            </a:r>
            <a:r>
              <a:rPr lang="en-US" sz="1200" dirty="0"/>
              <a:t>, </a:t>
            </a:r>
            <a:r>
              <a:rPr lang="en-US" sz="1200" dirty="0" err="1"/>
              <a:t>kunhan</a:t>
            </a:r>
            <a:r>
              <a:rPr lang="en-US" sz="1200" dirty="0"/>
              <a:t> </a:t>
            </a:r>
            <a:r>
              <a:rPr lang="en-US" sz="1200" dirty="0" err="1"/>
              <a:t>peli</a:t>
            </a:r>
            <a:r>
              <a:rPr lang="en-US" sz="1200" dirty="0"/>
              <a:t> </a:t>
            </a:r>
            <a:r>
              <a:rPr lang="en-US" sz="1200" dirty="0" err="1"/>
              <a:t>menee</a:t>
            </a:r>
            <a:r>
              <a:rPr lang="en-US" sz="1200" dirty="0"/>
              <a:t> </a:t>
            </a:r>
            <a:r>
              <a:rPr lang="en-US" sz="1200" dirty="0" err="1"/>
              <a:t>kotiin</a:t>
            </a:r>
            <a:r>
              <a:rPr lang="en-US" sz="1200" dirty="0"/>
              <a:t>. Sama </a:t>
            </a:r>
            <a:r>
              <a:rPr lang="en-US" sz="1200" dirty="0" err="1"/>
              <a:t>juttu</a:t>
            </a:r>
            <a:r>
              <a:rPr lang="en-US" sz="1200" dirty="0"/>
              <a:t> </a:t>
            </a:r>
            <a:r>
              <a:rPr lang="en-US" sz="1200" dirty="0" err="1"/>
              <a:t>että</a:t>
            </a:r>
            <a:r>
              <a:rPr lang="en-US" sz="1200" dirty="0"/>
              <a:t> on </a:t>
            </a:r>
            <a:r>
              <a:rPr lang="en-US" sz="1200" dirty="0" err="1"/>
              <a:t>sama</a:t>
            </a:r>
            <a:r>
              <a:rPr lang="en-US" sz="1200" dirty="0"/>
              <a:t> </a:t>
            </a:r>
            <a:r>
              <a:rPr lang="en-US" sz="1200" dirty="0" err="1"/>
              <a:t>pelaako</a:t>
            </a:r>
            <a:r>
              <a:rPr lang="en-US" sz="1200" dirty="0"/>
              <a:t> </a:t>
            </a:r>
            <a:r>
              <a:rPr lang="en-US" sz="1200" dirty="0" err="1"/>
              <a:t>slammin</a:t>
            </a:r>
            <a:r>
              <a:rPr lang="en-US" sz="1200" dirty="0"/>
              <a:t> </a:t>
            </a:r>
            <a:r>
              <a:rPr lang="en-US" sz="1200" dirty="0" err="1"/>
              <a:t>alavärissä</a:t>
            </a:r>
            <a:r>
              <a:rPr lang="en-US" sz="1200" dirty="0"/>
              <a:t> </a:t>
            </a:r>
            <a:r>
              <a:rPr lang="en-US" sz="1200" dirty="0" err="1"/>
              <a:t>vai</a:t>
            </a:r>
            <a:r>
              <a:rPr lang="en-US" sz="1200" dirty="0"/>
              <a:t> </a:t>
            </a:r>
            <a:r>
              <a:rPr lang="en-US" sz="1200" dirty="0" err="1"/>
              <a:t>ylävärissä</a:t>
            </a:r>
            <a:endParaRPr lang="en-US" sz="1200" dirty="0"/>
          </a:p>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4</a:t>
            </a:fld>
            <a:endParaRPr lang="fi-FI"/>
          </a:p>
        </p:txBody>
      </p:sp>
    </p:spTree>
    <p:extLst>
      <p:ext uri="{BB962C8B-B14F-4D97-AF65-F5344CB8AC3E}">
        <p14:creationId xmlns:p14="http://schemas.microsoft.com/office/powerpoint/2010/main" val="3478632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fi-FI" dirty="0"/>
              <a:t>Turvallinen tapa kun saat menettää yhden tikin: pelaa pohjoisen kädestä pieni ja peitä idän pelaama kortti. Kun et saa menettää yhtään tikkiä TAI yrität saada mahdollisimman monta tikkiä, pelaa ässä</a:t>
            </a:r>
          </a:p>
          <a:p>
            <a:pPr marL="228600" indent="-228600">
              <a:buAutoNum type="arabicParenR"/>
            </a:pPr>
            <a:r>
              <a:rPr lang="fi-FI" dirty="0"/>
              <a:t>Normaali tapa saada mahdollisimman paljon tikkejä on maskata kuningasta. Pelaa jätkä edellä siltä varalta että idällä on kaikki kolme puuttuvaa korttia.</a:t>
            </a:r>
          </a:p>
        </p:txBody>
      </p:sp>
      <p:sp>
        <p:nvSpPr>
          <p:cNvPr id="4" name="Slide Number Placeholder 3"/>
          <p:cNvSpPr>
            <a:spLocks noGrp="1"/>
          </p:cNvSpPr>
          <p:nvPr>
            <p:ph type="sldNum" sz="quarter" idx="5"/>
          </p:nvPr>
        </p:nvSpPr>
        <p:spPr/>
        <p:txBody>
          <a:bodyPr/>
          <a:lstStyle/>
          <a:p>
            <a:fld id="{8B1AD805-0325-4C88-A842-C1D2FE84CECB}" type="slidenum">
              <a:rPr lang="fi-FI" smtClean="0"/>
              <a:t>5</a:t>
            </a:fld>
            <a:endParaRPr lang="fi-FI"/>
          </a:p>
        </p:txBody>
      </p:sp>
    </p:spTree>
    <p:extLst>
      <p:ext uri="{BB962C8B-B14F-4D97-AF65-F5344CB8AC3E}">
        <p14:creationId xmlns:p14="http://schemas.microsoft.com/office/powerpoint/2010/main" val="87361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Jos hertta on tasan, ei ole ongelmaa saada 12 tikkiä</a:t>
            </a:r>
          </a:p>
          <a:p>
            <a:pPr marL="0" marR="0" lvl="0" indent="0" algn="l" defTabSz="914400" rtl="0" eaLnBrk="1" fontAlgn="auto" latinLnBrk="0" hangingPunct="1">
              <a:lnSpc>
                <a:spcPct val="100000"/>
              </a:lnSpc>
              <a:spcBef>
                <a:spcPts val="0"/>
              </a:spcBef>
              <a:spcAft>
                <a:spcPts val="0"/>
              </a:spcAft>
              <a:buClrTx/>
              <a:buSzTx/>
              <a:buFontTx/>
              <a:buNone/>
              <a:tabLst/>
              <a:defRPr/>
            </a:pPr>
            <a:r>
              <a:rPr lang="fi-FI" dirty="0">
                <a:latin typeface="Symbol" panose="05050102010706020507" pitchFamily="18" charset="2"/>
              </a:rPr>
              <a:t>Mutta jos hertta onkin 4-1, niin peliin voi tulla helposti pieti mikäli pelinviejä varomattomasti pelaa kaksi kierrosta valttia.</a:t>
            </a:r>
          </a:p>
          <a:p>
            <a:pPr marL="0" marR="0" lvl="0" indent="0" algn="l" defTabSz="914400" rtl="0" eaLnBrk="1" fontAlgn="auto" latinLnBrk="0" hangingPunct="1">
              <a:lnSpc>
                <a:spcPct val="100000"/>
              </a:lnSpc>
              <a:spcBef>
                <a:spcPts val="0"/>
              </a:spcBef>
              <a:spcAft>
                <a:spcPts val="0"/>
              </a:spcAft>
              <a:buClrTx/>
              <a:buSzTx/>
              <a:buFontTx/>
              <a:buNone/>
              <a:tabLst/>
              <a:defRPr/>
            </a:pPr>
            <a:r>
              <a:rPr lang="fi-FI" dirty="0">
                <a:latin typeface="Symbol" panose="05050102010706020507" pitchFamily="18" charset="2"/>
              </a:rPr>
              <a:t>Suojatakseen huonoa jakaumaa vastaan, pelinviejän tulee ottaa vain yksi kierros valttia ja lähteä pelaamaan pataa, ja antaa suosiolla puolustuksen kupata.</a:t>
            </a:r>
          </a:p>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6</a:t>
            </a:fld>
            <a:endParaRPr lang="fi-FI"/>
          </a:p>
        </p:txBody>
      </p:sp>
    </p:spTree>
    <p:extLst>
      <p:ext uri="{BB962C8B-B14F-4D97-AF65-F5344CB8AC3E}">
        <p14:creationId xmlns:p14="http://schemas.microsoft.com/office/powerpoint/2010/main" val="3338590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Jos hertta on tasan, ei ole ongelmaa saada 12 tikkiä</a:t>
            </a:r>
          </a:p>
          <a:p>
            <a:pPr marL="0" marR="0" lvl="0" indent="0" algn="l" defTabSz="914400" rtl="0" eaLnBrk="1" fontAlgn="auto" latinLnBrk="0" hangingPunct="1">
              <a:lnSpc>
                <a:spcPct val="100000"/>
              </a:lnSpc>
              <a:spcBef>
                <a:spcPts val="0"/>
              </a:spcBef>
              <a:spcAft>
                <a:spcPts val="0"/>
              </a:spcAft>
              <a:buClrTx/>
              <a:buSzTx/>
              <a:buFontTx/>
              <a:buNone/>
              <a:tabLst/>
              <a:defRPr/>
            </a:pPr>
            <a:r>
              <a:rPr lang="fi-FI" dirty="0">
                <a:latin typeface="Symbol" panose="05050102010706020507" pitchFamily="18" charset="2"/>
              </a:rPr>
              <a:t>Mutta jos hertta onkin 4-1, niin peliin voi tulla helposti pieti mikäli pelinviejä varomattomasti pelaa kaksi kierrosta valttia.</a:t>
            </a:r>
          </a:p>
          <a:p>
            <a:pPr marL="0" marR="0" lvl="0" indent="0" algn="l" defTabSz="914400" rtl="0" eaLnBrk="1" fontAlgn="auto" latinLnBrk="0" hangingPunct="1">
              <a:lnSpc>
                <a:spcPct val="100000"/>
              </a:lnSpc>
              <a:spcBef>
                <a:spcPts val="0"/>
              </a:spcBef>
              <a:spcAft>
                <a:spcPts val="0"/>
              </a:spcAft>
              <a:buClrTx/>
              <a:buSzTx/>
              <a:buFontTx/>
              <a:buNone/>
              <a:tabLst/>
              <a:defRPr/>
            </a:pPr>
            <a:r>
              <a:rPr lang="fi-FI" dirty="0">
                <a:latin typeface="Symbol" panose="05050102010706020507" pitchFamily="18" charset="2"/>
              </a:rPr>
              <a:t>Suojatakseen huonoa jakaumaa vastaan, pelinviejän tulee ottaa vain yksi kierros valttia ja lähteä pelaamaan pataa, ja antaa suosiolla puolustuksen kupata.</a:t>
            </a:r>
          </a:p>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7</a:t>
            </a:fld>
            <a:endParaRPr lang="fi-FI"/>
          </a:p>
        </p:txBody>
      </p:sp>
    </p:spTree>
    <p:extLst>
      <p:ext uri="{BB962C8B-B14F-4D97-AF65-F5344CB8AC3E}">
        <p14:creationId xmlns:p14="http://schemas.microsoft.com/office/powerpoint/2010/main" val="4126931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8</a:t>
            </a:fld>
            <a:endParaRPr lang="fi-FI"/>
          </a:p>
        </p:txBody>
      </p:sp>
    </p:spTree>
    <p:extLst>
      <p:ext uri="{BB962C8B-B14F-4D97-AF65-F5344CB8AC3E}">
        <p14:creationId xmlns:p14="http://schemas.microsoft.com/office/powerpoint/2010/main" val="4114450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baseline="0" dirty="0">
                <a:latin typeface="Symbol" panose="05050102010706020507" pitchFamily="18" charset="2"/>
              </a:rPr>
              <a:t>”maaginen 200”</a:t>
            </a:r>
          </a:p>
          <a:p>
            <a:r>
              <a:rPr lang="fi-FI" baseline="0" dirty="0">
                <a:latin typeface="Symbol" panose="05050102010706020507" pitchFamily="18" charset="2"/>
              </a:rPr>
              <a:t>123 –sääntö</a:t>
            </a:r>
          </a:p>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a:t>
            </a:r>
            <a:endParaRPr lang="fi-FI" dirty="0">
              <a:latin typeface="Symbol" panose="05050102010706020507" pitchFamily="18" charset="2"/>
            </a:endParaRPr>
          </a:p>
        </p:txBody>
      </p:sp>
      <p:sp>
        <p:nvSpPr>
          <p:cNvPr id="4" name="Slide Number Placeholder 3"/>
          <p:cNvSpPr>
            <a:spLocks noGrp="1"/>
          </p:cNvSpPr>
          <p:nvPr>
            <p:ph type="sldNum" sz="quarter" idx="5"/>
          </p:nvPr>
        </p:nvSpPr>
        <p:spPr/>
        <p:txBody>
          <a:bodyPr/>
          <a:lstStyle/>
          <a:p>
            <a:fld id="{8B1AD805-0325-4C88-A842-C1D2FE84CECB}" type="slidenum">
              <a:rPr lang="fi-FI" smtClean="0"/>
              <a:t>9</a:t>
            </a:fld>
            <a:endParaRPr lang="fi-FI"/>
          </a:p>
        </p:txBody>
      </p:sp>
    </p:spTree>
    <p:extLst>
      <p:ext uri="{BB962C8B-B14F-4D97-AF65-F5344CB8AC3E}">
        <p14:creationId xmlns:p14="http://schemas.microsoft.com/office/powerpoint/2010/main" val="1899972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E9953-8526-4E96-896C-615439ECEC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2032FBB7-6862-4991-97E6-3FECEFCBD9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CA18E802-3B32-4C09-8643-05C38C0E0DF2}"/>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5" name="Footer Placeholder 4">
            <a:extLst>
              <a:ext uri="{FF2B5EF4-FFF2-40B4-BE49-F238E27FC236}">
                <a16:creationId xmlns:a16="http://schemas.microsoft.com/office/drawing/2014/main" id="{7CD7D53F-F3BE-48E4-9F9D-748FD902EE9C}"/>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75D8267E-B873-45A0-9C2E-371D70D889F3}"/>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978540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DCFAA-4AD6-4D12-94B8-8176A6830D91}"/>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B296AD01-DF31-444F-B9DB-0591CCB108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B89BDFC-AD03-415B-BD98-1621A27F1022}"/>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5" name="Footer Placeholder 4">
            <a:extLst>
              <a:ext uri="{FF2B5EF4-FFF2-40B4-BE49-F238E27FC236}">
                <a16:creationId xmlns:a16="http://schemas.microsoft.com/office/drawing/2014/main" id="{BCD15623-5D8D-467B-B981-B57288058E92}"/>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1B233411-7CFA-4CF6-A306-25559FF8CF5A}"/>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4000368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2955D7-C28A-4DB6-81F6-CF7A0F480E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14F37562-5F31-42DC-99B2-F9360ECB51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09D52BB-7A1E-4855-9A81-D06A3E8C5E02}"/>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5" name="Footer Placeholder 4">
            <a:extLst>
              <a:ext uri="{FF2B5EF4-FFF2-40B4-BE49-F238E27FC236}">
                <a16:creationId xmlns:a16="http://schemas.microsoft.com/office/drawing/2014/main" id="{C4C2CC37-3454-43CE-9C2D-9F461CBEC0B8}"/>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D9ADACED-8B2B-4E0A-94A4-C96086D75B7E}"/>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510564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EC8C5-FE5A-4518-A802-E2BB557548C5}"/>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126B9CFE-88EE-4EB0-817C-15720F3DF6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39F882D8-5830-47D1-9765-EBEFA77EF791}"/>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5" name="Footer Placeholder 4">
            <a:extLst>
              <a:ext uri="{FF2B5EF4-FFF2-40B4-BE49-F238E27FC236}">
                <a16:creationId xmlns:a16="http://schemas.microsoft.com/office/drawing/2014/main" id="{CFCDA170-D507-473E-A1A9-649843D8407B}"/>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9520D450-239C-4B7D-83D6-E162BA1E7023}"/>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1072286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DB58-4DE2-455C-9474-AFD6253FB0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81B537BA-90C5-40DF-8CFC-568E0914F4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021202-EACA-4E3A-BDD5-74534D533454}"/>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5" name="Footer Placeholder 4">
            <a:extLst>
              <a:ext uri="{FF2B5EF4-FFF2-40B4-BE49-F238E27FC236}">
                <a16:creationId xmlns:a16="http://schemas.microsoft.com/office/drawing/2014/main" id="{C19FE359-2627-47EF-8F04-CE0383DD75F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9DCF5642-1CAF-439A-A250-3551DD90DD49}"/>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983861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98479-33F1-49AB-9F9E-0D502DBC16CB}"/>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CBA78A67-3986-49DD-B96F-00D1088B20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4586D00B-F60D-4345-88BE-31B24787E5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A55BB0DC-7BAE-4AC7-AB6A-7AFB52D7F67F}"/>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6" name="Footer Placeholder 5">
            <a:extLst>
              <a:ext uri="{FF2B5EF4-FFF2-40B4-BE49-F238E27FC236}">
                <a16:creationId xmlns:a16="http://schemas.microsoft.com/office/drawing/2014/main" id="{FE2ECB3B-2E04-436F-A03E-8EF942AF12B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3D8CB31A-3504-409D-A49C-1E666BFF47B9}"/>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653859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6229-C209-4D62-BA3A-C72B8712F31A}"/>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3190299B-1EA4-4B39-8151-63943C59B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EE0569-9EEE-4EB5-94D9-8B7831C30C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EC314F17-5846-40B6-B826-38FC0BB3B5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5A7040-D0B4-46A6-841D-5C3A95E19A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17D7EBB6-8948-4DDF-829E-00EABC398EB8}"/>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8" name="Footer Placeholder 7">
            <a:extLst>
              <a:ext uri="{FF2B5EF4-FFF2-40B4-BE49-F238E27FC236}">
                <a16:creationId xmlns:a16="http://schemas.microsoft.com/office/drawing/2014/main" id="{03C48080-D7B7-43D5-AFE5-9ED1AE74A479}"/>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B4D78455-11B1-4C63-A77C-F64B5E9CABD6}"/>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676655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11E9-48F1-4C1D-B5FD-674BF88D76C8}"/>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085B3D01-4FDA-4C82-BEF0-157EF2CB9E4B}"/>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4" name="Footer Placeholder 3">
            <a:extLst>
              <a:ext uri="{FF2B5EF4-FFF2-40B4-BE49-F238E27FC236}">
                <a16:creationId xmlns:a16="http://schemas.microsoft.com/office/drawing/2014/main" id="{E4784E50-ECBE-452B-A928-B6D464163DFA}"/>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0E018E1D-62B7-45DA-A101-F82DA921C8B0}"/>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326744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3BBF68-6AC4-4DB8-AB3A-A4FB804686F5}"/>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3" name="Footer Placeholder 2">
            <a:extLst>
              <a:ext uri="{FF2B5EF4-FFF2-40B4-BE49-F238E27FC236}">
                <a16:creationId xmlns:a16="http://schemas.microsoft.com/office/drawing/2014/main" id="{E952F01E-6E72-4D70-9F20-E7182B5DC92D}"/>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5A07039A-3EB4-4211-BF31-44DB0E68C689}"/>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779127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E2785-C650-442A-A4FC-C94427A096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C0C5AC10-6E37-4001-ABDE-3701F60C69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45459DFD-6030-4006-B73E-9084C85BCB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EF61C1-17F7-4C07-B426-A51250F6B240}"/>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6" name="Footer Placeholder 5">
            <a:extLst>
              <a:ext uri="{FF2B5EF4-FFF2-40B4-BE49-F238E27FC236}">
                <a16:creationId xmlns:a16="http://schemas.microsoft.com/office/drawing/2014/main" id="{CF7F7528-917B-42B0-9BFC-DE098E63351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1E9CA3F6-1945-481F-927F-FD21B3350D20}"/>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4220681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4353-C17C-4551-8F3B-32B4773342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009DAD6C-C87D-4D04-AAEA-C67F0F294E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93195FAB-9EAE-4A41-A664-3E9A129644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B87AB8-9C6E-4A19-BA1B-838C083FDD6F}"/>
              </a:ext>
            </a:extLst>
          </p:cNvPr>
          <p:cNvSpPr>
            <a:spLocks noGrp="1"/>
          </p:cNvSpPr>
          <p:nvPr>
            <p:ph type="dt" sz="half" idx="10"/>
          </p:nvPr>
        </p:nvSpPr>
        <p:spPr/>
        <p:txBody>
          <a:bodyPr/>
          <a:lstStyle/>
          <a:p>
            <a:fld id="{788C27BF-58EC-4F5F-93C7-7AF1DE2BC6A6}" type="datetimeFigureOut">
              <a:rPr lang="fi-FI" smtClean="0"/>
              <a:t>15.3.2021</a:t>
            </a:fld>
            <a:endParaRPr lang="fi-FI"/>
          </a:p>
        </p:txBody>
      </p:sp>
      <p:sp>
        <p:nvSpPr>
          <p:cNvPr id="6" name="Footer Placeholder 5">
            <a:extLst>
              <a:ext uri="{FF2B5EF4-FFF2-40B4-BE49-F238E27FC236}">
                <a16:creationId xmlns:a16="http://schemas.microsoft.com/office/drawing/2014/main" id="{601A9991-FE7B-4A39-8AD9-0FD2D222192F}"/>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C91B56ED-C9D6-4DA4-8A84-F371A8413DBF}"/>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227408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94D803-14FC-4692-BAD0-FE97F4167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94A0157D-94DC-44FD-9A0B-1126ECA199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0ECA361-93CD-4451-AC13-AAFE418AAE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8C27BF-58EC-4F5F-93C7-7AF1DE2BC6A6}" type="datetimeFigureOut">
              <a:rPr lang="fi-FI" smtClean="0"/>
              <a:t>15.3.2021</a:t>
            </a:fld>
            <a:endParaRPr lang="fi-FI"/>
          </a:p>
        </p:txBody>
      </p:sp>
      <p:sp>
        <p:nvSpPr>
          <p:cNvPr id="5" name="Footer Placeholder 4">
            <a:extLst>
              <a:ext uri="{FF2B5EF4-FFF2-40B4-BE49-F238E27FC236}">
                <a16:creationId xmlns:a16="http://schemas.microsoft.com/office/drawing/2014/main" id="{A9326536-5145-442F-8B5F-23895955DC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17006CD7-83B4-4C5B-872B-B361E5D57F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184DA-D32F-4225-94AE-577E2767C15F}" type="slidenum">
              <a:rPr lang="fi-FI" smtClean="0"/>
              <a:t>‹#›</a:t>
            </a:fld>
            <a:endParaRPr lang="fi-FI"/>
          </a:p>
        </p:txBody>
      </p:sp>
    </p:spTree>
    <p:extLst>
      <p:ext uri="{BB962C8B-B14F-4D97-AF65-F5344CB8AC3E}">
        <p14:creationId xmlns:p14="http://schemas.microsoft.com/office/powerpoint/2010/main" val="4184387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8">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9960918-93E0-4137-BDBA-EE87186F1AD9}"/>
              </a:ext>
            </a:extLst>
          </p:cNvPr>
          <p:cNvPicPr>
            <a:picLocks noChangeAspect="1"/>
          </p:cNvPicPr>
          <p:nvPr/>
        </p:nvPicPr>
        <p:blipFill>
          <a:blip r:embed="rId3"/>
          <a:stretch>
            <a:fillRect/>
          </a:stretch>
        </p:blipFill>
        <p:spPr>
          <a:xfrm>
            <a:off x="1289303" y="1119116"/>
            <a:ext cx="7198810" cy="2213635"/>
          </a:xfrm>
          <a:prstGeom prst="rect">
            <a:avLst/>
          </a:prstGeom>
        </p:spPr>
      </p:pic>
      <p:sp>
        <p:nvSpPr>
          <p:cNvPr id="26"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D58B7F-0868-4319-9BF5-CF0CD130AE52}"/>
              </a:ext>
            </a:extLst>
          </p:cNvPr>
          <p:cNvSpPr>
            <a:spLocks noGrp="1"/>
          </p:cNvSpPr>
          <p:nvPr>
            <p:ph type="ctrTitle"/>
          </p:nvPr>
        </p:nvSpPr>
        <p:spPr>
          <a:xfrm>
            <a:off x="1289304" y="3429000"/>
            <a:ext cx="8921672" cy="1713305"/>
          </a:xfrm>
        </p:spPr>
        <p:txBody>
          <a:bodyPr anchor="b">
            <a:normAutofit/>
          </a:bodyPr>
          <a:lstStyle/>
          <a:p>
            <a:pPr algn="l"/>
            <a:r>
              <a:rPr lang="fi-FI" sz="8000" dirty="0"/>
              <a:t>Bridgen jatkokurssi</a:t>
            </a:r>
          </a:p>
        </p:txBody>
      </p:sp>
      <p:sp>
        <p:nvSpPr>
          <p:cNvPr id="3" name="Subtitle 2">
            <a:extLst>
              <a:ext uri="{FF2B5EF4-FFF2-40B4-BE49-F238E27FC236}">
                <a16:creationId xmlns:a16="http://schemas.microsoft.com/office/drawing/2014/main" id="{0263CE08-587D-46B3-8B1B-B49FB5755884}"/>
              </a:ext>
            </a:extLst>
          </p:cNvPr>
          <p:cNvSpPr>
            <a:spLocks noGrp="1"/>
          </p:cNvSpPr>
          <p:nvPr>
            <p:ph type="subTitle" idx="1"/>
          </p:nvPr>
        </p:nvSpPr>
        <p:spPr>
          <a:xfrm>
            <a:off x="1289303" y="5142305"/>
            <a:ext cx="7321298" cy="753165"/>
          </a:xfrm>
        </p:spPr>
        <p:txBody>
          <a:bodyPr anchor="t">
            <a:normAutofit/>
          </a:bodyPr>
          <a:lstStyle/>
          <a:p>
            <a:r>
              <a:rPr lang="fi-FI" sz="3200" dirty="0"/>
              <a:t>Oppitunti 1: Kilpailun perusteet</a:t>
            </a:r>
          </a:p>
        </p:txBody>
      </p:sp>
    </p:spTree>
    <p:extLst>
      <p:ext uri="{BB962C8B-B14F-4D97-AF65-F5344CB8AC3E}">
        <p14:creationId xmlns:p14="http://schemas.microsoft.com/office/powerpoint/2010/main" val="3120140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50438A-E349-4642-80EC-6663F40892BD}"/>
              </a:ext>
            </a:extLst>
          </p:cNvPr>
          <p:cNvSpPr>
            <a:spLocks noGrp="1"/>
          </p:cNvSpPr>
          <p:nvPr>
            <p:ph type="title"/>
          </p:nvPr>
        </p:nvSpPr>
        <p:spPr>
          <a:xfrm>
            <a:off x="1371599" y="294538"/>
            <a:ext cx="9895951" cy="1033669"/>
          </a:xfrm>
        </p:spPr>
        <p:txBody>
          <a:bodyPr>
            <a:normAutofit/>
          </a:bodyPr>
          <a:lstStyle/>
          <a:p>
            <a:r>
              <a:rPr lang="fi-FI" sz="4000" b="1" dirty="0">
                <a:solidFill>
                  <a:srgbClr val="FFFFFF"/>
                </a:solidFill>
              </a:rPr>
              <a:t>Kilpailuissa toimiminen</a:t>
            </a:r>
          </a:p>
        </p:txBody>
      </p:sp>
      <p:sp>
        <p:nvSpPr>
          <p:cNvPr id="3" name="Content Placeholder 2">
            <a:extLst>
              <a:ext uri="{FF2B5EF4-FFF2-40B4-BE49-F238E27FC236}">
                <a16:creationId xmlns:a16="http://schemas.microsoft.com/office/drawing/2014/main" id="{ED67C2A9-DD02-4BC8-BA88-7AAB7818F401}"/>
              </a:ext>
            </a:extLst>
          </p:cNvPr>
          <p:cNvSpPr>
            <a:spLocks noGrp="1"/>
          </p:cNvSpPr>
          <p:nvPr>
            <p:ph idx="1"/>
          </p:nvPr>
        </p:nvSpPr>
        <p:spPr>
          <a:xfrm>
            <a:off x="1029195" y="1885279"/>
            <a:ext cx="10133605" cy="4791746"/>
          </a:xfrm>
        </p:spPr>
        <p:txBody>
          <a:bodyPr anchor="t">
            <a:normAutofit fontScale="85000" lnSpcReduction="10000"/>
          </a:bodyPr>
          <a:lstStyle/>
          <a:p>
            <a:r>
              <a:rPr lang="fi-FI" sz="2000" dirty="0"/>
              <a:t>Tarjoa ja pelaa mahdollisimman paljon samassa rytmissä </a:t>
            </a:r>
          </a:p>
          <a:p>
            <a:r>
              <a:rPr lang="fi-FI" sz="2000" dirty="0"/>
              <a:t>Voit aina kysyä tarjouksen merkitystä tarjoajan partnerilta kesken sarjan. Mikäli et aio tarjota, niin sinulla on aina mahdollisuus kysyä koko sarja lopuksi. </a:t>
            </a:r>
            <a:r>
              <a:rPr lang="fi-FI" sz="2000" b="1" dirty="0"/>
              <a:t>Kysymistä ei saa nolostella!! </a:t>
            </a:r>
          </a:p>
          <a:p>
            <a:pPr lvl="1"/>
            <a:r>
              <a:rPr lang="fi-FI" sz="1600" dirty="0"/>
              <a:t>Jos olet lähtemässä, voit kysyä ennen lähtökortin valintaasi</a:t>
            </a:r>
          </a:p>
          <a:p>
            <a:pPr lvl="1"/>
            <a:r>
              <a:rPr lang="fi-FI" sz="1600" dirty="0"/>
              <a:t>Jos partnerisi on lähtemässä, voit kysyä kun hän on laittanut lähtökortin pöytään</a:t>
            </a:r>
          </a:p>
          <a:p>
            <a:r>
              <a:rPr lang="fi-FI" sz="2000" dirty="0"/>
              <a:t>Mikäli oma puolesi on selittänyt tarjouksen väärin tarjoussarjan aikana tai jättänyt alertoimatta, tämä tuodaan vastustajien tietoisuuteen ennen lähtökorttia.</a:t>
            </a:r>
          </a:p>
          <a:p>
            <a:pPr marL="0" indent="0">
              <a:buNone/>
            </a:pPr>
            <a:endParaRPr lang="fi-FI" sz="2000" dirty="0"/>
          </a:p>
          <a:p>
            <a:pPr marL="0" indent="0">
              <a:buNone/>
            </a:pPr>
            <a:r>
              <a:rPr lang="fi-FI" sz="2000" b="1" dirty="0"/>
              <a:t>Esimerkkejä tilanteista, jolloin on syytä kutsua kilpailunjohtaja</a:t>
            </a:r>
          </a:p>
          <a:p>
            <a:r>
              <a:rPr lang="fi-FI" sz="2000" dirty="0"/>
              <a:t>Vastustaja on myöhässä tai käyttää kohtuuttoman suuren osan jaoille varatusta ajasta (7,5 – 8 minuuttia per jako)</a:t>
            </a:r>
          </a:p>
          <a:p>
            <a:r>
              <a:rPr lang="fi-FI" sz="2000" dirty="0"/>
              <a:t>Pelataan vahingossa väärä jako tai pelataan oikea jako istuen vääriin ilmansuuntiin</a:t>
            </a:r>
          </a:p>
          <a:p>
            <a:r>
              <a:rPr lang="fi-FI" sz="2000" dirty="0"/>
              <a:t>Tarjousta ei ole selitetty oikein tai se on selitetty puutteellisesti</a:t>
            </a:r>
          </a:p>
          <a:p>
            <a:r>
              <a:rPr lang="fi-FI" sz="2000" dirty="0"/>
              <a:t>Lähtökortti väärästä kädestä</a:t>
            </a:r>
          </a:p>
          <a:p>
            <a:r>
              <a:rPr lang="fi-FI" sz="2000" dirty="0"/>
              <a:t>Jonkun pelaajan kortin kuvapuolen näkyminen tarjoussarjan tai pelin aikana, pelaaminen väärällä vuorolla</a:t>
            </a:r>
          </a:p>
          <a:p>
            <a:r>
              <a:rPr lang="fi-FI" sz="2000" dirty="0"/>
              <a:t>Ei tunnusteta maata vaikka sitä olisi (ns. Revokki)</a:t>
            </a:r>
          </a:p>
          <a:p>
            <a:pPr marL="0" indent="0">
              <a:buNone/>
            </a:pPr>
            <a:endParaRPr lang="fi-FI" sz="2000" dirty="0"/>
          </a:p>
        </p:txBody>
      </p:sp>
    </p:spTree>
    <p:extLst>
      <p:ext uri="{BB962C8B-B14F-4D97-AF65-F5344CB8AC3E}">
        <p14:creationId xmlns:p14="http://schemas.microsoft.com/office/powerpoint/2010/main" val="1643826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fade">
                                      <p:cBhvr>
                                        <p:cTn id="16" dur="500"/>
                                        <p:tgtEl>
                                          <p:spTgt spid="3">
                                            <p:txEl>
                                              <p:pRg st="9" end="9"/>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Effect transition="in" filter="fade">
                                      <p:cBhvr>
                                        <p:cTn id="19" dur="500"/>
                                        <p:tgtEl>
                                          <p:spTgt spid="3">
                                            <p:txEl>
                                              <p:pRg st="10" end="10"/>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Effect transition="in" filter="fade">
                                      <p:cBhvr>
                                        <p:cTn id="22" dur="500"/>
                                        <p:tgtEl>
                                          <p:spTgt spid="3">
                                            <p:txEl>
                                              <p:pRg st="11" end="11"/>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12" end="12"/>
                                            </p:txEl>
                                          </p:spTgt>
                                        </p:tgtEl>
                                        <p:attrNameLst>
                                          <p:attrName>style.visibility</p:attrName>
                                        </p:attrNameLst>
                                      </p:cBhvr>
                                      <p:to>
                                        <p:strVal val="visible"/>
                                      </p:to>
                                    </p:set>
                                    <p:animEffect transition="in" filter="fade">
                                      <p:cBhvr>
                                        <p:cTn id="25"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7B2145-372F-4FE4-B84E-BF74E043E8FC}"/>
              </a:ext>
            </a:extLst>
          </p:cNvPr>
          <p:cNvSpPr>
            <a:spLocks noGrp="1"/>
          </p:cNvSpPr>
          <p:nvPr>
            <p:ph type="title"/>
          </p:nvPr>
        </p:nvSpPr>
        <p:spPr>
          <a:xfrm>
            <a:off x="1371599" y="294538"/>
            <a:ext cx="9895951" cy="1033669"/>
          </a:xfrm>
        </p:spPr>
        <p:txBody>
          <a:bodyPr>
            <a:normAutofit/>
          </a:bodyPr>
          <a:lstStyle/>
          <a:p>
            <a:r>
              <a:rPr lang="fi-FI" sz="4000" dirty="0">
                <a:solidFill>
                  <a:srgbClr val="FFFFFF"/>
                </a:solidFill>
              </a:rPr>
              <a:t>Systeemi</a:t>
            </a:r>
          </a:p>
        </p:txBody>
      </p:sp>
      <p:sp>
        <p:nvSpPr>
          <p:cNvPr id="3" name="Content Placeholder 2">
            <a:extLst>
              <a:ext uri="{FF2B5EF4-FFF2-40B4-BE49-F238E27FC236}">
                <a16:creationId xmlns:a16="http://schemas.microsoft.com/office/drawing/2014/main" id="{0D270BD4-317B-4076-93A3-9C97DE1CF0E6}"/>
              </a:ext>
            </a:extLst>
          </p:cNvPr>
          <p:cNvSpPr>
            <a:spLocks noGrp="1"/>
          </p:cNvSpPr>
          <p:nvPr>
            <p:ph idx="1"/>
          </p:nvPr>
        </p:nvSpPr>
        <p:spPr>
          <a:xfrm>
            <a:off x="1371599" y="2318197"/>
            <a:ext cx="9724031" cy="3683358"/>
          </a:xfrm>
        </p:spPr>
        <p:txBody>
          <a:bodyPr anchor="t">
            <a:normAutofit/>
          </a:bodyPr>
          <a:lstStyle/>
          <a:p>
            <a:r>
              <a:rPr lang="fi-FI" sz="2000" dirty="0"/>
              <a:t>5 kortin ylävärit, 3 kortin alavärit</a:t>
            </a:r>
          </a:p>
          <a:p>
            <a:pPr lvl="1"/>
            <a:r>
              <a:rPr lang="fi-FI" sz="1600" dirty="0"/>
              <a:t>Yhtä pitkistä alaväreistä avataan 3-3 väreillä ristillä ja pidemmistä (4-4, 5-5, 6-6) ruudulla</a:t>
            </a:r>
          </a:p>
          <a:p>
            <a:r>
              <a:rPr lang="fi-FI" sz="2000" dirty="0"/>
              <a:t>Sangijatkot: Stayman, nelivärisiirrot </a:t>
            </a:r>
          </a:p>
          <a:p>
            <a:pPr lvl="1"/>
            <a:r>
              <a:rPr lang="fi-FI" sz="1600" dirty="0"/>
              <a:t>♦ -&gt; ♥</a:t>
            </a:r>
          </a:p>
          <a:p>
            <a:pPr lvl="1"/>
            <a:r>
              <a:rPr lang="fi-FI" sz="1600" dirty="0"/>
              <a:t>♥ -&gt; ♠</a:t>
            </a:r>
            <a:endParaRPr lang="fi-FI" sz="1600" dirty="0">
              <a:latin typeface="Symbol" panose="05050102010706020507" pitchFamily="18" charset="2"/>
            </a:endParaRPr>
          </a:p>
          <a:p>
            <a:pPr lvl="1"/>
            <a:r>
              <a:rPr lang="fi-FI" sz="1600" dirty="0"/>
              <a:t>♠ -&gt; ♣</a:t>
            </a:r>
          </a:p>
          <a:p>
            <a:pPr lvl="1"/>
            <a:r>
              <a:rPr lang="fi-FI" sz="1600" dirty="0">
                <a:latin typeface="Symbol" panose="05050102010706020507" pitchFamily="18" charset="2"/>
              </a:rPr>
              <a:t>2NT </a:t>
            </a:r>
            <a:r>
              <a:rPr lang="fi-FI" sz="1600" dirty="0"/>
              <a:t>-&gt; ♦</a:t>
            </a:r>
          </a:p>
          <a:p>
            <a:r>
              <a:rPr lang="fi-FI" sz="2000" dirty="0"/>
              <a:t>Lähtökortti 11-sääntö, jos ei muuta sovita</a:t>
            </a:r>
            <a:endParaRPr lang="fi-FI" sz="2000" dirty="0">
              <a:latin typeface="Symbol" panose="05050102010706020507" pitchFamily="18" charset="2"/>
            </a:endParaRPr>
          </a:p>
          <a:p>
            <a:endParaRPr lang="fi-FI" sz="2000" dirty="0"/>
          </a:p>
        </p:txBody>
      </p:sp>
    </p:spTree>
    <p:extLst>
      <p:ext uri="{BB962C8B-B14F-4D97-AF65-F5344CB8AC3E}">
        <p14:creationId xmlns:p14="http://schemas.microsoft.com/office/powerpoint/2010/main" val="159295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6"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2"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2"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3"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5"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6"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8" name="Rectangle 37">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A3E46AFA-F714-48A0-9AE9-CE770820E559}"/>
              </a:ext>
            </a:extLst>
          </p:cNvPr>
          <p:cNvSpPr txBox="1">
            <a:spLocks/>
          </p:cNvSpPr>
          <p:nvPr/>
        </p:nvSpPr>
        <p:spPr>
          <a:xfrm>
            <a:off x="2880360" y="841248"/>
            <a:ext cx="7492994" cy="123444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000" b="1" kern="1200" cap="all" dirty="0" err="1">
                <a:solidFill>
                  <a:schemeClr val="accent1"/>
                </a:solidFill>
                <a:latin typeface="+mj-lt"/>
                <a:ea typeface="+mj-ea"/>
                <a:cs typeface="+mj-cs"/>
              </a:rPr>
              <a:t>KILPAILUMUOdot</a:t>
            </a:r>
            <a:r>
              <a:rPr lang="en-US" sz="4000" b="1" kern="1200" cap="all" dirty="0">
                <a:solidFill>
                  <a:schemeClr val="accent1"/>
                </a:solidFill>
                <a:latin typeface="+mj-lt"/>
                <a:ea typeface="+mj-ea"/>
                <a:cs typeface="+mj-cs"/>
              </a:rPr>
              <a:t>: PARIKILPAILU</a:t>
            </a:r>
          </a:p>
        </p:txBody>
      </p:sp>
      <p:sp>
        <p:nvSpPr>
          <p:cNvPr id="40" name="Isosceles Triangle 39">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77D0F50-8678-4D39-B054-767BF37FA9FB}"/>
              </a:ext>
            </a:extLst>
          </p:cNvPr>
          <p:cNvSpPr>
            <a:spLocks noGrp="1"/>
          </p:cNvSpPr>
          <p:nvPr>
            <p:ph idx="1"/>
          </p:nvPr>
        </p:nvSpPr>
        <p:spPr>
          <a:xfrm>
            <a:off x="2718911" y="1808336"/>
            <a:ext cx="8835392" cy="4543826"/>
          </a:xfrm>
        </p:spPr>
        <p:txBody>
          <a:bodyPr vert="horz" lIns="91440" tIns="45720" rIns="91440" bIns="45720" rtlCol="0">
            <a:normAutofit lnSpcReduction="10000"/>
          </a:bodyPr>
          <a:lstStyle/>
          <a:p>
            <a:r>
              <a:rPr lang="en-US" sz="2000" dirty="0" err="1"/>
              <a:t>Pelitapa</a:t>
            </a:r>
            <a:r>
              <a:rPr lang="en-US" sz="2000" dirty="0"/>
              <a:t> </a:t>
            </a:r>
            <a:r>
              <a:rPr lang="en-US" sz="2000" dirty="0" err="1"/>
              <a:t>keskittyy</a:t>
            </a:r>
            <a:r>
              <a:rPr lang="en-US" sz="2000" dirty="0"/>
              <a:t> </a:t>
            </a:r>
            <a:r>
              <a:rPr lang="en-US" sz="2000" dirty="0" err="1"/>
              <a:t>tikkien</a:t>
            </a:r>
            <a:r>
              <a:rPr lang="en-US" sz="2000" dirty="0"/>
              <a:t> </a:t>
            </a:r>
            <a:r>
              <a:rPr lang="en-US" sz="2000" dirty="0" err="1"/>
              <a:t>maksimointiin</a:t>
            </a:r>
            <a:endParaRPr lang="en-US" sz="2000" dirty="0"/>
          </a:p>
          <a:p>
            <a:r>
              <a:rPr lang="en-US" sz="2000" dirty="0"/>
              <a:t>Jo 10 </a:t>
            </a:r>
            <a:r>
              <a:rPr lang="en-US" sz="2000" dirty="0" err="1"/>
              <a:t>pisteen</a:t>
            </a:r>
            <a:r>
              <a:rPr lang="en-US" sz="2000" dirty="0"/>
              <a:t> </a:t>
            </a:r>
            <a:r>
              <a:rPr lang="en-US" sz="2000" dirty="0" err="1"/>
              <a:t>ero</a:t>
            </a:r>
            <a:r>
              <a:rPr lang="en-US" sz="2000" dirty="0"/>
              <a:t> </a:t>
            </a:r>
            <a:r>
              <a:rPr lang="en-US" sz="2000" dirty="0" err="1"/>
              <a:t>voi</a:t>
            </a:r>
            <a:r>
              <a:rPr lang="en-US" sz="2000" dirty="0"/>
              <a:t> olla </a:t>
            </a:r>
            <a:r>
              <a:rPr lang="en-US" sz="2000" dirty="0" err="1"/>
              <a:t>merkittävä</a:t>
            </a:r>
            <a:r>
              <a:rPr lang="en-US" sz="2000" dirty="0"/>
              <a:t>, </a:t>
            </a:r>
            <a:r>
              <a:rPr lang="en-US" sz="2000" dirty="0" err="1"/>
              <a:t>itse</a:t>
            </a:r>
            <a:r>
              <a:rPr lang="en-US" sz="2000" dirty="0"/>
              <a:t> </a:t>
            </a:r>
            <a:r>
              <a:rPr lang="en-US" sz="2000" dirty="0" err="1"/>
              <a:t>pisteillä</a:t>
            </a:r>
            <a:r>
              <a:rPr lang="en-US" sz="2000" dirty="0"/>
              <a:t> </a:t>
            </a:r>
            <a:r>
              <a:rPr lang="en-US" sz="2000" dirty="0" err="1"/>
              <a:t>ei</a:t>
            </a:r>
            <a:r>
              <a:rPr lang="en-US" sz="2000" dirty="0"/>
              <a:t> ole </a:t>
            </a:r>
            <a:r>
              <a:rPr lang="en-US" sz="2000" dirty="0" err="1"/>
              <a:t>merkitystä</a:t>
            </a:r>
            <a:r>
              <a:rPr lang="en-US" sz="2000" dirty="0"/>
              <a:t> </a:t>
            </a:r>
            <a:r>
              <a:rPr lang="en-US" sz="2000" dirty="0" err="1"/>
              <a:t>vaan</a:t>
            </a:r>
            <a:r>
              <a:rPr lang="en-US" sz="2000" dirty="0"/>
              <a:t> </a:t>
            </a:r>
            <a:r>
              <a:rPr lang="en-US" sz="2000" dirty="0" err="1"/>
              <a:t>miten</a:t>
            </a:r>
            <a:r>
              <a:rPr lang="en-US" sz="2000" dirty="0"/>
              <a:t> </a:t>
            </a:r>
            <a:r>
              <a:rPr lang="en-US" sz="2000" dirty="0" err="1"/>
              <a:t>tulos</a:t>
            </a:r>
            <a:r>
              <a:rPr lang="en-US" sz="2000" dirty="0"/>
              <a:t> </a:t>
            </a:r>
            <a:r>
              <a:rPr lang="en-US" sz="2000" dirty="0" err="1"/>
              <a:t>vertautuu</a:t>
            </a:r>
            <a:r>
              <a:rPr lang="en-US" sz="2000" dirty="0"/>
              <a:t> </a:t>
            </a:r>
            <a:r>
              <a:rPr lang="en-US" sz="2000" dirty="0" err="1"/>
              <a:t>muihin</a:t>
            </a:r>
            <a:r>
              <a:rPr lang="en-US" sz="2000" dirty="0"/>
              <a:t> </a:t>
            </a:r>
            <a:r>
              <a:rPr lang="en-US" sz="2000" dirty="0" err="1"/>
              <a:t>pareihin</a:t>
            </a:r>
            <a:endParaRPr lang="en-US" sz="2000" dirty="0"/>
          </a:p>
          <a:p>
            <a:r>
              <a:rPr lang="en-US" sz="2000" dirty="0" err="1"/>
              <a:t>Sitoumuksella</a:t>
            </a:r>
            <a:r>
              <a:rPr lang="en-US" sz="2000" dirty="0"/>
              <a:t> on </a:t>
            </a:r>
            <a:r>
              <a:rPr lang="en-US" sz="2000" dirty="0" err="1"/>
              <a:t>väliä</a:t>
            </a:r>
            <a:endParaRPr lang="en-US" sz="2000" dirty="0"/>
          </a:p>
          <a:p>
            <a:pPr lvl="1"/>
            <a:r>
              <a:rPr lang="en-US" sz="1600" dirty="0"/>
              <a:t>5 </a:t>
            </a:r>
            <a:r>
              <a:rPr lang="en-US" sz="1600" dirty="0" err="1"/>
              <a:t>alaväriä</a:t>
            </a:r>
            <a:r>
              <a:rPr lang="en-US" sz="1600" dirty="0"/>
              <a:t> </a:t>
            </a:r>
            <a:r>
              <a:rPr lang="en-US" sz="1600" dirty="0" err="1"/>
              <a:t>pelataan</a:t>
            </a:r>
            <a:r>
              <a:rPr lang="en-US" sz="1600" dirty="0"/>
              <a:t> </a:t>
            </a:r>
            <a:r>
              <a:rPr lang="en-US" sz="1600" dirty="0" err="1"/>
              <a:t>harvoin</a:t>
            </a:r>
            <a:endParaRPr lang="en-US" sz="1600" dirty="0"/>
          </a:p>
          <a:p>
            <a:pPr lvl="1"/>
            <a:r>
              <a:rPr lang="en-US" sz="1600" dirty="0" err="1"/>
              <a:t>Myös</a:t>
            </a:r>
            <a:r>
              <a:rPr lang="en-US" sz="1600" dirty="0"/>
              <a:t> </a:t>
            </a:r>
            <a:r>
              <a:rPr lang="en-US" sz="1600" dirty="0" err="1"/>
              <a:t>osasitoumuksissa</a:t>
            </a:r>
            <a:r>
              <a:rPr lang="en-US" sz="1600" dirty="0"/>
              <a:t> </a:t>
            </a:r>
            <a:r>
              <a:rPr lang="en-US" sz="1600" dirty="0" err="1"/>
              <a:t>haetaan</a:t>
            </a:r>
            <a:r>
              <a:rPr lang="en-US" sz="1600" dirty="0"/>
              <a:t> </a:t>
            </a:r>
            <a:r>
              <a:rPr lang="en-US" sz="1600" dirty="0" err="1"/>
              <a:t>tuottoisampaa</a:t>
            </a:r>
            <a:r>
              <a:rPr lang="en-US" sz="1600" dirty="0"/>
              <a:t> </a:t>
            </a:r>
            <a:r>
              <a:rPr lang="en-US" sz="1600" dirty="0" err="1"/>
              <a:t>yläväri</a:t>
            </a:r>
            <a:r>
              <a:rPr lang="en-US" sz="1600" dirty="0"/>
              <a:t>- tai </a:t>
            </a:r>
            <a:r>
              <a:rPr lang="en-US" sz="1600" dirty="0" err="1"/>
              <a:t>sangipeliä</a:t>
            </a:r>
            <a:endParaRPr lang="en-US" sz="1600" dirty="0"/>
          </a:p>
          <a:p>
            <a:pPr lvl="1"/>
            <a:endParaRPr lang="en-US" sz="1200" dirty="0"/>
          </a:p>
          <a:p>
            <a:pPr marL="457200" lvl="1"/>
            <a:endParaRPr lang="en-US" sz="2000" dirty="0"/>
          </a:p>
          <a:p>
            <a:pPr marL="457200" lvl="1"/>
            <a:r>
              <a:rPr lang="en-US" sz="2000" b="1" dirty="0" err="1"/>
              <a:t>Parikilpailun</a:t>
            </a:r>
            <a:r>
              <a:rPr lang="en-US" sz="2000" b="1" dirty="0"/>
              <a:t> </a:t>
            </a:r>
            <a:r>
              <a:rPr lang="en-US" sz="2000" b="1" dirty="0" err="1"/>
              <a:t>taktiikka</a:t>
            </a:r>
            <a:endParaRPr lang="en-US" sz="2000" b="1" dirty="0"/>
          </a:p>
          <a:p>
            <a:pPr lvl="1"/>
            <a:r>
              <a:rPr lang="en-US" sz="2000" dirty="0" err="1"/>
              <a:t>Aktiivinen</a:t>
            </a:r>
            <a:r>
              <a:rPr lang="en-US" sz="2000" dirty="0"/>
              <a:t> </a:t>
            </a:r>
            <a:r>
              <a:rPr lang="en-US" sz="2000" dirty="0" err="1"/>
              <a:t>kilpaileva</a:t>
            </a:r>
            <a:r>
              <a:rPr lang="en-US" sz="2000" dirty="0"/>
              <a:t> </a:t>
            </a:r>
            <a:r>
              <a:rPr lang="en-US" sz="2000" dirty="0" err="1"/>
              <a:t>tarjoaminen</a:t>
            </a:r>
            <a:r>
              <a:rPr lang="en-US" sz="2000" dirty="0"/>
              <a:t> ja </a:t>
            </a:r>
            <a:r>
              <a:rPr lang="en-US" sz="2000" dirty="0" err="1"/>
              <a:t>uhraaminen</a:t>
            </a:r>
            <a:endParaRPr lang="en-US" sz="2000" dirty="0"/>
          </a:p>
          <a:p>
            <a:pPr lvl="1"/>
            <a:r>
              <a:rPr lang="en-US" sz="2000" dirty="0" err="1"/>
              <a:t>Kahdennetaan</a:t>
            </a:r>
            <a:r>
              <a:rPr lang="en-US" sz="2000" dirty="0"/>
              <a:t> jo </a:t>
            </a:r>
            <a:r>
              <a:rPr lang="en-US" sz="2000" dirty="0" err="1"/>
              <a:t>yhtä</a:t>
            </a:r>
            <a:r>
              <a:rPr lang="en-US" sz="2000" dirty="0"/>
              <a:t> </a:t>
            </a:r>
            <a:r>
              <a:rPr lang="en-US" sz="2000" dirty="0" err="1"/>
              <a:t>pietiä</a:t>
            </a:r>
            <a:endParaRPr lang="en-US" sz="2000" dirty="0"/>
          </a:p>
          <a:p>
            <a:pPr lvl="1"/>
            <a:r>
              <a:rPr lang="en-US" sz="2000" dirty="0" err="1"/>
              <a:t>Varotaan</a:t>
            </a:r>
            <a:r>
              <a:rPr lang="en-US" sz="2000" dirty="0"/>
              <a:t> </a:t>
            </a:r>
            <a:r>
              <a:rPr lang="en-US" sz="2000" dirty="0" err="1"/>
              <a:t>antamasta</a:t>
            </a:r>
            <a:r>
              <a:rPr lang="en-US" sz="2000" dirty="0"/>
              <a:t> </a:t>
            </a:r>
            <a:r>
              <a:rPr lang="en-US" sz="2000" dirty="0" err="1"/>
              <a:t>puolustuksessa</a:t>
            </a:r>
            <a:r>
              <a:rPr lang="en-US" sz="2000" dirty="0"/>
              <a:t> </a:t>
            </a:r>
            <a:r>
              <a:rPr lang="en-US" sz="2000" dirty="0" err="1"/>
              <a:t>ylitikkiä</a:t>
            </a:r>
            <a:endParaRPr lang="en-US" sz="2000" dirty="0"/>
          </a:p>
          <a:p>
            <a:pPr lvl="1"/>
            <a:r>
              <a:rPr lang="en-US" sz="2000" dirty="0" err="1"/>
              <a:t>Hallittu</a:t>
            </a:r>
            <a:r>
              <a:rPr lang="en-US" sz="2000" dirty="0"/>
              <a:t> </a:t>
            </a:r>
            <a:r>
              <a:rPr lang="en-US" sz="2000" dirty="0" err="1"/>
              <a:t>riskinotto</a:t>
            </a:r>
            <a:r>
              <a:rPr lang="en-US" sz="2000" dirty="0"/>
              <a:t> – MUTTA </a:t>
            </a:r>
            <a:r>
              <a:rPr lang="en-US" sz="2000" dirty="0" err="1"/>
              <a:t>hyvässä</a:t>
            </a:r>
            <a:r>
              <a:rPr lang="en-US" sz="2000" dirty="0"/>
              <a:t> </a:t>
            </a:r>
            <a:r>
              <a:rPr lang="en-US" sz="2000" dirty="0" err="1"/>
              <a:t>sitoumuksessa</a:t>
            </a:r>
            <a:r>
              <a:rPr lang="en-US" sz="2000" dirty="0"/>
              <a:t> </a:t>
            </a:r>
            <a:r>
              <a:rPr lang="en-US" sz="2000" dirty="0" err="1"/>
              <a:t>turvallisesti</a:t>
            </a:r>
            <a:endParaRPr lang="en-US" sz="2000" dirty="0"/>
          </a:p>
          <a:p>
            <a:pPr lvl="1"/>
            <a:r>
              <a:rPr lang="en-US" sz="2000" dirty="0" err="1"/>
              <a:t>Yksi</a:t>
            </a:r>
            <a:r>
              <a:rPr lang="en-US" sz="2000" dirty="0"/>
              <a:t> </a:t>
            </a:r>
            <a:r>
              <a:rPr lang="en-US" sz="2000" dirty="0" err="1"/>
              <a:t>katastrofijako</a:t>
            </a:r>
            <a:r>
              <a:rPr lang="en-US" sz="2000" dirty="0"/>
              <a:t> on vain </a:t>
            </a:r>
            <a:r>
              <a:rPr lang="en-US" sz="2000" dirty="0" err="1"/>
              <a:t>yksi</a:t>
            </a:r>
            <a:r>
              <a:rPr lang="en-US" sz="2000" dirty="0"/>
              <a:t> </a:t>
            </a:r>
            <a:r>
              <a:rPr lang="en-US" sz="2000" dirty="0" err="1"/>
              <a:t>alle</a:t>
            </a:r>
            <a:r>
              <a:rPr lang="en-US" sz="2000" dirty="0"/>
              <a:t> 10% </a:t>
            </a:r>
            <a:r>
              <a:rPr lang="en-US" sz="2000" dirty="0" err="1"/>
              <a:t>tulos</a:t>
            </a:r>
            <a:r>
              <a:rPr lang="en-US" sz="2000" dirty="0"/>
              <a:t> </a:t>
            </a:r>
          </a:p>
        </p:txBody>
      </p:sp>
    </p:spTree>
    <p:extLst>
      <p:ext uri="{BB962C8B-B14F-4D97-AF65-F5344CB8AC3E}">
        <p14:creationId xmlns:p14="http://schemas.microsoft.com/office/powerpoint/2010/main" val="874218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fade">
                                      <p:cBhvr>
                                        <p:cTn id="13" dur="500"/>
                                        <p:tgtEl>
                                          <p:spTgt spid="3">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fade">
                                      <p:cBhvr>
                                        <p:cTn id="16" dur="500"/>
                                        <p:tgtEl>
                                          <p:spTgt spid="3">
                                            <p:txEl>
                                              <p:pRg st="10" end="1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animEffect transition="in" filter="fade">
                                      <p:cBhvr>
                                        <p:cTn id="19" dur="500"/>
                                        <p:tgtEl>
                                          <p:spTgt spid="3">
                                            <p:txEl>
                                              <p:pRg st="11" end="1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2" end="12"/>
                                            </p:txEl>
                                          </p:spTgt>
                                        </p:tgtEl>
                                        <p:attrNameLst>
                                          <p:attrName>style.visibility</p:attrName>
                                        </p:attrNameLst>
                                      </p:cBhvr>
                                      <p:to>
                                        <p:strVal val="visible"/>
                                      </p:to>
                                    </p:set>
                                    <p:animEffect transition="in" filter="fade">
                                      <p:cBhvr>
                                        <p:cTn id="2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EA71C8F7-3630-436A-97E1-F42B3D6554F2}"/>
              </a:ext>
            </a:extLst>
          </p:cNvPr>
          <p:cNvSpPr>
            <a:spLocks noGrp="1"/>
          </p:cNvSpPr>
          <p:nvPr>
            <p:ph idx="1"/>
          </p:nvPr>
        </p:nvSpPr>
        <p:spPr>
          <a:xfrm>
            <a:off x="1000571" y="1073594"/>
            <a:ext cx="3238143" cy="1302136"/>
          </a:xfrm>
        </p:spPr>
        <p:txBody>
          <a:bodyPr>
            <a:normAutofit fontScale="92500" lnSpcReduction="10000"/>
          </a:bodyPr>
          <a:lstStyle/>
          <a:p>
            <a:r>
              <a:rPr lang="fi-FI" dirty="0"/>
              <a:t>Parikilpailu</a:t>
            </a:r>
          </a:p>
          <a:p>
            <a:r>
              <a:rPr lang="fi-FI" dirty="0"/>
              <a:t>Sitoumus 3NT / S</a:t>
            </a:r>
          </a:p>
          <a:p>
            <a:r>
              <a:rPr lang="fi-FI" dirty="0"/>
              <a:t>Lähtö ♣Q</a:t>
            </a:r>
          </a:p>
        </p:txBody>
      </p:sp>
      <p:sp>
        <p:nvSpPr>
          <p:cNvPr id="7" name="Thought Bubble: Cloud 6">
            <a:extLst>
              <a:ext uri="{FF2B5EF4-FFF2-40B4-BE49-F238E27FC236}">
                <a16:creationId xmlns:a16="http://schemas.microsoft.com/office/drawing/2014/main" id="{0322BF32-124B-4469-A3E0-10EFCA95FFA4}"/>
              </a:ext>
            </a:extLst>
          </p:cNvPr>
          <p:cNvSpPr/>
          <p:nvPr/>
        </p:nvSpPr>
        <p:spPr>
          <a:xfrm rot="1314483">
            <a:off x="9029616" y="2139570"/>
            <a:ext cx="2558115" cy="1726251"/>
          </a:xfrm>
          <a:prstGeom prst="cloudCallout">
            <a:avLst>
              <a:gd name="adj1" fmla="val -43055"/>
              <a:gd name="adj2" fmla="val 67946"/>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a:t>Ovatko muut samassa sitoumuksessa?</a:t>
            </a:r>
          </a:p>
        </p:txBody>
      </p:sp>
      <p:sp>
        <p:nvSpPr>
          <p:cNvPr id="9" name="Thought Bubble: Cloud 8">
            <a:extLst>
              <a:ext uri="{FF2B5EF4-FFF2-40B4-BE49-F238E27FC236}">
                <a16:creationId xmlns:a16="http://schemas.microsoft.com/office/drawing/2014/main" id="{16060BE3-E7B8-45F8-A80C-EFB807DE0F6D}"/>
              </a:ext>
            </a:extLst>
          </p:cNvPr>
          <p:cNvSpPr/>
          <p:nvPr/>
        </p:nvSpPr>
        <p:spPr>
          <a:xfrm>
            <a:off x="9041447" y="4406892"/>
            <a:ext cx="2230453" cy="1726251"/>
          </a:xfrm>
          <a:prstGeom prst="cloudCallout">
            <a:avLst>
              <a:gd name="adj1" fmla="val -77210"/>
              <a:gd name="adj2" fmla="val -15214"/>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a:t>Ovatko muut saaneet saman lähdön?</a:t>
            </a:r>
          </a:p>
        </p:txBody>
      </p:sp>
      <p:sp>
        <p:nvSpPr>
          <p:cNvPr id="10" name="Thought Bubble: Cloud 9">
            <a:extLst>
              <a:ext uri="{FF2B5EF4-FFF2-40B4-BE49-F238E27FC236}">
                <a16:creationId xmlns:a16="http://schemas.microsoft.com/office/drawing/2014/main" id="{0B78AD4E-25E8-4373-AC1D-5B6372CBE48D}"/>
              </a:ext>
            </a:extLst>
          </p:cNvPr>
          <p:cNvSpPr/>
          <p:nvPr/>
        </p:nvSpPr>
        <p:spPr>
          <a:xfrm rot="479215">
            <a:off x="7441957" y="210468"/>
            <a:ext cx="2230453" cy="1726251"/>
          </a:xfrm>
          <a:prstGeom prst="cloudCallout">
            <a:avLst>
              <a:gd name="adj1" fmla="val -43055"/>
              <a:gd name="adj2" fmla="val 67946"/>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i-FI" dirty="0"/>
              <a:t>Montako tikkiä minulla on?</a:t>
            </a:r>
          </a:p>
        </p:txBody>
      </p:sp>
      <p:pic>
        <p:nvPicPr>
          <p:cNvPr id="11" name="Picture 10">
            <a:extLst>
              <a:ext uri="{FF2B5EF4-FFF2-40B4-BE49-F238E27FC236}">
                <a16:creationId xmlns:a16="http://schemas.microsoft.com/office/drawing/2014/main" id="{7521EDA0-0DB7-419D-B7AD-2D5F87B008FD}"/>
              </a:ext>
            </a:extLst>
          </p:cNvPr>
          <p:cNvPicPr>
            <a:picLocks noChangeAspect="1"/>
          </p:cNvPicPr>
          <p:nvPr/>
        </p:nvPicPr>
        <p:blipFill>
          <a:blip r:embed="rId3"/>
          <a:stretch>
            <a:fillRect/>
          </a:stretch>
        </p:blipFill>
        <p:spPr>
          <a:xfrm>
            <a:off x="3803958" y="1938080"/>
            <a:ext cx="3588086" cy="3988069"/>
          </a:xfrm>
          <a:prstGeom prst="rect">
            <a:avLst/>
          </a:prstGeom>
        </p:spPr>
      </p:pic>
    </p:spTree>
    <p:extLst>
      <p:ext uri="{BB962C8B-B14F-4D97-AF65-F5344CB8AC3E}">
        <p14:creationId xmlns:p14="http://schemas.microsoft.com/office/powerpoint/2010/main" val="181653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2"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8"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8"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9"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4" name="Rectangle 63">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A3E46AFA-F714-48A0-9AE9-CE770820E559}"/>
              </a:ext>
            </a:extLst>
          </p:cNvPr>
          <p:cNvSpPr txBox="1">
            <a:spLocks/>
          </p:cNvSpPr>
          <p:nvPr/>
        </p:nvSpPr>
        <p:spPr>
          <a:xfrm>
            <a:off x="2880360" y="841248"/>
            <a:ext cx="9049702" cy="123444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000" b="1" kern="1200" cap="all" dirty="0">
                <a:solidFill>
                  <a:schemeClr val="accent1"/>
                </a:solidFill>
                <a:latin typeface="+mj-lt"/>
                <a:ea typeface="+mj-ea"/>
                <a:cs typeface="+mj-cs"/>
              </a:rPr>
              <a:t>KILPAILUMUODOT: JOUKKUEKILPAILU / IMP</a:t>
            </a:r>
          </a:p>
        </p:txBody>
      </p:sp>
      <p:sp>
        <p:nvSpPr>
          <p:cNvPr id="66" name="Isosceles Triangle 65">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77D0F50-8678-4D39-B054-767BF37FA9FB}"/>
              </a:ext>
            </a:extLst>
          </p:cNvPr>
          <p:cNvSpPr>
            <a:spLocks noGrp="1"/>
          </p:cNvSpPr>
          <p:nvPr>
            <p:ph idx="1"/>
          </p:nvPr>
        </p:nvSpPr>
        <p:spPr>
          <a:xfrm>
            <a:off x="2880359" y="2249424"/>
            <a:ext cx="8379651" cy="3803904"/>
          </a:xfrm>
        </p:spPr>
        <p:txBody>
          <a:bodyPr vert="horz" lIns="91440" tIns="45720" rIns="91440" bIns="45720" rtlCol="0">
            <a:normAutofit fontScale="92500" lnSpcReduction="20000"/>
          </a:bodyPr>
          <a:lstStyle/>
          <a:p>
            <a:r>
              <a:rPr lang="en-US" sz="2400" dirty="0" err="1"/>
              <a:t>Pelitapa</a:t>
            </a:r>
            <a:r>
              <a:rPr lang="en-US" sz="2400" dirty="0"/>
              <a:t> </a:t>
            </a:r>
            <a:r>
              <a:rPr lang="en-US" sz="2400" dirty="0" err="1"/>
              <a:t>keskittyy</a:t>
            </a:r>
            <a:r>
              <a:rPr lang="en-US" sz="2400" dirty="0"/>
              <a:t> </a:t>
            </a:r>
            <a:r>
              <a:rPr lang="en-US" sz="2400" dirty="0" err="1"/>
              <a:t>luvatun</a:t>
            </a:r>
            <a:r>
              <a:rPr lang="en-US" sz="2400" dirty="0"/>
              <a:t> </a:t>
            </a:r>
            <a:r>
              <a:rPr lang="en-US" sz="2400" dirty="0" err="1"/>
              <a:t>tikkimäärän</a:t>
            </a:r>
            <a:r>
              <a:rPr lang="en-US" sz="2400" dirty="0"/>
              <a:t> </a:t>
            </a:r>
            <a:r>
              <a:rPr lang="en-US" sz="2400" dirty="0" err="1"/>
              <a:t>saavuttamiseen</a:t>
            </a:r>
            <a:r>
              <a:rPr lang="en-US" sz="2400" dirty="0"/>
              <a:t>, </a:t>
            </a:r>
            <a:r>
              <a:rPr lang="en-US" sz="2400" dirty="0" err="1"/>
              <a:t>siihen</a:t>
            </a:r>
            <a:r>
              <a:rPr lang="en-US" sz="2400" dirty="0"/>
              <a:t> </a:t>
            </a:r>
            <a:r>
              <a:rPr lang="en-US" sz="2400" dirty="0" err="1"/>
              <a:t>että</a:t>
            </a:r>
            <a:r>
              <a:rPr lang="en-US" sz="2400" dirty="0"/>
              <a:t> </a:t>
            </a:r>
            <a:r>
              <a:rPr lang="en-US" sz="2400" dirty="0" err="1"/>
              <a:t>oma</a:t>
            </a:r>
            <a:r>
              <a:rPr lang="en-US" sz="2400" dirty="0"/>
              <a:t> </a:t>
            </a:r>
            <a:r>
              <a:rPr lang="en-US" sz="2400" dirty="0" err="1"/>
              <a:t>peli</a:t>
            </a:r>
            <a:r>
              <a:rPr lang="en-US" sz="2400" dirty="0"/>
              <a:t> </a:t>
            </a:r>
            <a:r>
              <a:rPr lang="en-US" sz="2400" dirty="0" err="1"/>
              <a:t>menee</a:t>
            </a:r>
            <a:r>
              <a:rPr lang="en-US" sz="2400" dirty="0"/>
              <a:t> </a:t>
            </a:r>
            <a:r>
              <a:rPr lang="en-US" sz="2400" dirty="0" err="1"/>
              <a:t>kotiin</a:t>
            </a:r>
            <a:r>
              <a:rPr lang="en-US" sz="2400" dirty="0"/>
              <a:t> ja </a:t>
            </a:r>
            <a:r>
              <a:rPr lang="en-US" sz="2400" dirty="0" err="1"/>
              <a:t>vastustajan</a:t>
            </a:r>
            <a:r>
              <a:rPr lang="en-US" sz="2400" dirty="0"/>
              <a:t> </a:t>
            </a:r>
            <a:r>
              <a:rPr lang="en-US" sz="2400" dirty="0" err="1"/>
              <a:t>peli</a:t>
            </a:r>
            <a:r>
              <a:rPr lang="en-US" sz="2400" dirty="0"/>
              <a:t> </a:t>
            </a:r>
            <a:r>
              <a:rPr lang="en-US" sz="2400" dirty="0" err="1"/>
              <a:t>pietiin</a:t>
            </a:r>
            <a:endParaRPr lang="en-US" sz="2400" dirty="0"/>
          </a:p>
          <a:p>
            <a:r>
              <a:rPr lang="en-US" sz="2400" dirty="0" err="1"/>
              <a:t>Piste-erot</a:t>
            </a:r>
            <a:r>
              <a:rPr lang="en-US" sz="2400" dirty="0"/>
              <a:t> </a:t>
            </a:r>
            <a:r>
              <a:rPr lang="en-US" sz="2400" dirty="0" err="1"/>
              <a:t>toiseen</a:t>
            </a:r>
            <a:r>
              <a:rPr lang="en-US" sz="2400" dirty="0"/>
              <a:t> </a:t>
            </a:r>
            <a:r>
              <a:rPr lang="en-US" sz="2400" dirty="0" err="1"/>
              <a:t>joukkueeseen</a:t>
            </a:r>
            <a:r>
              <a:rPr lang="en-US" sz="2400" dirty="0"/>
              <a:t> </a:t>
            </a:r>
            <a:r>
              <a:rPr lang="en-US" sz="2400" dirty="0" err="1"/>
              <a:t>merkitsevät</a:t>
            </a:r>
            <a:r>
              <a:rPr lang="en-US" sz="2400" dirty="0"/>
              <a:t>, </a:t>
            </a:r>
            <a:r>
              <a:rPr lang="en-US" sz="2400" dirty="0" err="1"/>
              <a:t>mutta</a:t>
            </a:r>
            <a:r>
              <a:rPr lang="en-US" sz="2400" dirty="0"/>
              <a:t> </a:t>
            </a:r>
            <a:r>
              <a:rPr lang="en-US" sz="2400" dirty="0" err="1"/>
              <a:t>alle</a:t>
            </a:r>
            <a:r>
              <a:rPr lang="en-US" sz="2400" dirty="0"/>
              <a:t> 100 </a:t>
            </a:r>
            <a:r>
              <a:rPr lang="en-US" sz="2400" dirty="0" err="1"/>
              <a:t>pisteen</a:t>
            </a:r>
            <a:r>
              <a:rPr lang="en-US" sz="2400" dirty="0"/>
              <a:t> </a:t>
            </a:r>
            <a:r>
              <a:rPr lang="en-US" sz="2400" dirty="0" err="1"/>
              <a:t>erolla</a:t>
            </a:r>
            <a:r>
              <a:rPr lang="en-US" sz="2400" dirty="0"/>
              <a:t> </a:t>
            </a:r>
            <a:r>
              <a:rPr lang="en-US" sz="2400" dirty="0" err="1"/>
              <a:t>ei</a:t>
            </a:r>
            <a:r>
              <a:rPr lang="en-US" sz="2400" dirty="0"/>
              <a:t> </a:t>
            </a:r>
            <a:r>
              <a:rPr lang="en-US" sz="2400" dirty="0" err="1"/>
              <a:t>yleensä</a:t>
            </a:r>
            <a:r>
              <a:rPr lang="en-US" sz="2400" dirty="0"/>
              <a:t> ole </a:t>
            </a:r>
            <a:r>
              <a:rPr lang="en-US" sz="2400" dirty="0" err="1"/>
              <a:t>suurta</a:t>
            </a:r>
            <a:r>
              <a:rPr lang="en-US" sz="2400" dirty="0"/>
              <a:t> </a:t>
            </a:r>
            <a:r>
              <a:rPr lang="en-US" sz="2400" dirty="0" err="1"/>
              <a:t>väliä</a:t>
            </a:r>
            <a:r>
              <a:rPr lang="en-US" sz="2400" dirty="0"/>
              <a:t> </a:t>
            </a:r>
            <a:r>
              <a:rPr lang="en-US" sz="2400" dirty="0" err="1"/>
              <a:t>lopputuloksen</a:t>
            </a:r>
            <a:r>
              <a:rPr lang="en-US" sz="2400" dirty="0"/>
              <a:t> </a:t>
            </a:r>
            <a:r>
              <a:rPr lang="en-US" sz="2400" dirty="0" err="1"/>
              <a:t>kannalta</a:t>
            </a:r>
            <a:endParaRPr lang="en-US" sz="2400" dirty="0"/>
          </a:p>
          <a:p>
            <a:endParaRPr lang="en-US" sz="2400" dirty="0"/>
          </a:p>
          <a:p>
            <a:endParaRPr lang="en-US" sz="2400" dirty="0"/>
          </a:p>
          <a:p>
            <a:pPr marL="457200" lvl="1"/>
            <a:r>
              <a:rPr lang="en-US" sz="2000" b="1" dirty="0" err="1"/>
              <a:t>Joukkue</a:t>
            </a:r>
            <a:r>
              <a:rPr lang="en-US" sz="2000" b="1" dirty="0"/>
              <a:t> / IMP -</a:t>
            </a:r>
            <a:r>
              <a:rPr lang="en-US" sz="2000" b="1" dirty="0" err="1"/>
              <a:t>kilpailun</a:t>
            </a:r>
            <a:r>
              <a:rPr lang="en-US" sz="2000" b="1" dirty="0"/>
              <a:t> </a:t>
            </a:r>
            <a:r>
              <a:rPr lang="en-US" sz="2000" b="1" dirty="0" err="1"/>
              <a:t>taktiikka</a:t>
            </a:r>
            <a:endParaRPr lang="en-US" sz="2000" b="1" dirty="0"/>
          </a:p>
          <a:p>
            <a:pPr lvl="1"/>
            <a:r>
              <a:rPr lang="en-US" sz="2000" dirty="0" err="1"/>
              <a:t>Varovainen</a:t>
            </a:r>
            <a:r>
              <a:rPr lang="en-US" sz="2000" dirty="0"/>
              <a:t>, </a:t>
            </a:r>
            <a:r>
              <a:rPr lang="en-US" sz="2000" dirty="0" err="1"/>
              <a:t>turvallisuushakuinen</a:t>
            </a:r>
            <a:r>
              <a:rPr lang="en-US" sz="2000" dirty="0"/>
              <a:t> </a:t>
            </a:r>
            <a:r>
              <a:rPr lang="en-US" sz="2000" dirty="0" err="1"/>
              <a:t>pelitapa</a:t>
            </a:r>
            <a:r>
              <a:rPr lang="en-US" sz="2000" dirty="0"/>
              <a:t> “Safety play”</a:t>
            </a:r>
          </a:p>
          <a:p>
            <a:pPr lvl="1"/>
            <a:r>
              <a:rPr lang="en-US" sz="2000" dirty="0" err="1"/>
              <a:t>Puolustuksessa</a:t>
            </a:r>
            <a:r>
              <a:rPr lang="en-US" sz="2000" dirty="0"/>
              <a:t> ja </a:t>
            </a:r>
            <a:r>
              <a:rPr lang="en-US" sz="2000" dirty="0" err="1"/>
              <a:t>pelinviennissä</a:t>
            </a:r>
            <a:r>
              <a:rPr lang="en-US" sz="2000" dirty="0"/>
              <a:t> </a:t>
            </a:r>
            <a:r>
              <a:rPr lang="en-US" sz="2000" dirty="0" err="1"/>
              <a:t>voi</a:t>
            </a:r>
            <a:r>
              <a:rPr lang="en-US" sz="2000" dirty="0"/>
              <a:t> </a:t>
            </a:r>
            <a:r>
              <a:rPr lang="en-US" sz="2000" dirty="0" err="1"/>
              <a:t>koittaa</a:t>
            </a:r>
            <a:r>
              <a:rPr lang="en-US" sz="2000" dirty="0"/>
              <a:t> </a:t>
            </a:r>
            <a:r>
              <a:rPr lang="en-US" sz="2000" dirty="0" err="1"/>
              <a:t>pienenkin</a:t>
            </a:r>
            <a:r>
              <a:rPr lang="en-US" sz="2000" dirty="0"/>
              <a:t> </a:t>
            </a:r>
            <a:r>
              <a:rPr lang="en-US" sz="2000" dirty="0" err="1"/>
              <a:t>todennäköisyyden</a:t>
            </a:r>
            <a:r>
              <a:rPr lang="en-US" sz="2000" dirty="0"/>
              <a:t> </a:t>
            </a:r>
            <a:r>
              <a:rPr lang="en-US" sz="2000" dirty="0" err="1"/>
              <a:t>kääntöjä</a:t>
            </a:r>
            <a:r>
              <a:rPr lang="en-US" sz="2000" dirty="0"/>
              <a:t>, </a:t>
            </a:r>
            <a:r>
              <a:rPr lang="en-US" sz="2000" dirty="0" err="1"/>
              <a:t>jos</a:t>
            </a:r>
            <a:r>
              <a:rPr lang="en-US" sz="2000" dirty="0"/>
              <a:t> on </a:t>
            </a:r>
            <a:r>
              <a:rPr lang="en-US" sz="2000" dirty="0" err="1"/>
              <a:t>mahdollisuuksia</a:t>
            </a:r>
            <a:r>
              <a:rPr lang="en-US" sz="2000" dirty="0"/>
              <a:t> </a:t>
            </a:r>
            <a:r>
              <a:rPr lang="en-US" sz="2000" dirty="0" err="1"/>
              <a:t>saada</a:t>
            </a:r>
            <a:r>
              <a:rPr lang="en-US" sz="2000" dirty="0"/>
              <a:t> </a:t>
            </a:r>
            <a:r>
              <a:rPr lang="en-US" sz="2000" dirty="0" err="1"/>
              <a:t>oma</a:t>
            </a:r>
            <a:r>
              <a:rPr lang="en-US" sz="2000" dirty="0"/>
              <a:t> </a:t>
            </a:r>
            <a:r>
              <a:rPr lang="en-US" sz="2000" dirty="0" err="1"/>
              <a:t>peli</a:t>
            </a:r>
            <a:r>
              <a:rPr lang="en-US" sz="2000" dirty="0"/>
              <a:t> </a:t>
            </a:r>
            <a:r>
              <a:rPr lang="en-US" sz="2000" dirty="0" err="1"/>
              <a:t>kotiin</a:t>
            </a:r>
            <a:r>
              <a:rPr lang="en-US" sz="2000" dirty="0"/>
              <a:t> tai </a:t>
            </a:r>
            <a:r>
              <a:rPr lang="en-US" sz="2000" dirty="0" err="1"/>
              <a:t>vastuksen</a:t>
            </a:r>
            <a:r>
              <a:rPr lang="en-US" sz="2000" dirty="0"/>
              <a:t> </a:t>
            </a:r>
            <a:r>
              <a:rPr lang="en-US" sz="2000" dirty="0" err="1"/>
              <a:t>pietiin</a:t>
            </a:r>
            <a:r>
              <a:rPr lang="en-US" sz="2000" dirty="0"/>
              <a:t> </a:t>
            </a:r>
          </a:p>
          <a:p>
            <a:pPr lvl="1"/>
            <a:r>
              <a:rPr lang="en-US" sz="2000" dirty="0" err="1"/>
              <a:t>Kahdennetaan</a:t>
            </a:r>
            <a:r>
              <a:rPr lang="en-US" sz="2000" dirty="0"/>
              <a:t> vain </a:t>
            </a:r>
            <a:r>
              <a:rPr lang="en-US" sz="2000" dirty="0" err="1"/>
              <a:t>varmat</a:t>
            </a:r>
            <a:r>
              <a:rPr lang="en-US" sz="2000" dirty="0"/>
              <a:t> </a:t>
            </a:r>
            <a:r>
              <a:rPr lang="en-US" sz="2000" dirty="0" err="1"/>
              <a:t>pietipelit</a:t>
            </a:r>
            <a:r>
              <a:rPr lang="en-US" sz="2000" dirty="0"/>
              <a:t>, </a:t>
            </a:r>
            <a:r>
              <a:rPr lang="en-US" sz="2000" dirty="0" err="1"/>
              <a:t>ei</a:t>
            </a:r>
            <a:r>
              <a:rPr lang="en-US" sz="2000" dirty="0"/>
              <a:t> </a:t>
            </a:r>
            <a:r>
              <a:rPr lang="en-US" sz="2000" dirty="0" err="1"/>
              <a:t>yhtä</a:t>
            </a:r>
            <a:r>
              <a:rPr lang="en-US" sz="2000" dirty="0"/>
              <a:t> </a:t>
            </a:r>
            <a:r>
              <a:rPr lang="en-US" sz="2000" dirty="0" err="1"/>
              <a:t>pietiä</a:t>
            </a:r>
            <a:r>
              <a:rPr lang="en-US" sz="2000" dirty="0"/>
              <a:t> </a:t>
            </a:r>
            <a:r>
              <a:rPr lang="en-US" sz="2000" dirty="0" err="1"/>
              <a:t>eikä</a:t>
            </a:r>
            <a:r>
              <a:rPr lang="en-US" sz="2000" dirty="0"/>
              <a:t> </a:t>
            </a:r>
            <a:r>
              <a:rPr lang="en-US" sz="2000" dirty="0" err="1"/>
              <a:t>periaatteesta</a:t>
            </a:r>
            <a:endParaRPr lang="en-US" sz="2000" dirty="0"/>
          </a:p>
          <a:p>
            <a:pPr lvl="1"/>
            <a:r>
              <a:rPr lang="en-US" sz="2000" dirty="0" err="1"/>
              <a:t>Yksi</a:t>
            </a:r>
            <a:r>
              <a:rPr lang="en-US" sz="2000" dirty="0"/>
              <a:t> </a:t>
            </a:r>
            <a:r>
              <a:rPr lang="en-US" sz="2000" dirty="0" err="1"/>
              <a:t>katastrofijako</a:t>
            </a:r>
            <a:r>
              <a:rPr lang="en-US" sz="2000" dirty="0"/>
              <a:t> (</a:t>
            </a:r>
            <a:r>
              <a:rPr lang="en-US" sz="2000" dirty="0" err="1"/>
              <a:t>uhraus</a:t>
            </a:r>
            <a:r>
              <a:rPr lang="en-US" sz="2000" dirty="0"/>
              <a:t> </a:t>
            </a:r>
            <a:r>
              <a:rPr lang="en-US" sz="2000" dirty="0" err="1"/>
              <a:t>täyspeliä</a:t>
            </a:r>
            <a:r>
              <a:rPr lang="en-US" sz="2000" dirty="0"/>
              <a:t> </a:t>
            </a:r>
            <a:r>
              <a:rPr lang="en-US" sz="2000" dirty="0" err="1"/>
              <a:t>vastaan</a:t>
            </a:r>
            <a:r>
              <a:rPr lang="en-US" sz="2000" dirty="0"/>
              <a:t> </a:t>
            </a:r>
            <a:r>
              <a:rPr lang="en-US" sz="2000" dirty="0" err="1"/>
              <a:t>maksoikin</a:t>
            </a:r>
            <a:r>
              <a:rPr lang="en-US" sz="2000" dirty="0"/>
              <a:t> 1100) </a:t>
            </a:r>
            <a:r>
              <a:rPr lang="en-US" sz="2000" dirty="0" err="1"/>
              <a:t>voi</a:t>
            </a:r>
            <a:r>
              <a:rPr lang="en-US" sz="2000" dirty="0"/>
              <a:t> </a:t>
            </a:r>
            <a:r>
              <a:rPr lang="en-US" sz="2000" dirty="0" err="1"/>
              <a:t>kaataa</a:t>
            </a:r>
            <a:r>
              <a:rPr lang="en-US" sz="2000" dirty="0"/>
              <a:t> </a:t>
            </a:r>
            <a:r>
              <a:rPr lang="en-US" sz="2000" dirty="0" err="1"/>
              <a:t>ottelun</a:t>
            </a:r>
            <a:r>
              <a:rPr lang="en-US" sz="2000" dirty="0"/>
              <a:t> tai </a:t>
            </a:r>
            <a:r>
              <a:rPr lang="en-US" sz="2000" dirty="0" err="1"/>
              <a:t>kilpailun</a:t>
            </a:r>
            <a:r>
              <a:rPr lang="en-US" sz="2000" dirty="0"/>
              <a:t> </a:t>
            </a:r>
          </a:p>
          <a:p>
            <a:pPr marL="0" indent="0">
              <a:buNone/>
            </a:pPr>
            <a:endParaRPr lang="en-US" sz="2400" dirty="0"/>
          </a:p>
        </p:txBody>
      </p:sp>
    </p:spTree>
    <p:extLst>
      <p:ext uri="{BB962C8B-B14F-4D97-AF65-F5344CB8AC3E}">
        <p14:creationId xmlns:p14="http://schemas.microsoft.com/office/powerpoint/2010/main" val="25962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91ED98-AFFE-4345-9355-0F6A4C5B5BD0}"/>
              </a:ext>
            </a:extLst>
          </p:cNvPr>
          <p:cNvSpPr>
            <a:spLocks noGrp="1"/>
          </p:cNvSpPr>
          <p:nvPr>
            <p:ph type="title"/>
          </p:nvPr>
        </p:nvSpPr>
        <p:spPr>
          <a:xfrm>
            <a:off x="1371599" y="294538"/>
            <a:ext cx="9895951" cy="1033669"/>
          </a:xfrm>
        </p:spPr>
        <p:txBody>
          <a:bodyPr>
            <a:normAutofit/>
          </a:bodyPr>
          <a:lstStyle/>
          <a:p>
            <a:r>
              <a:rPr lang="fi-FI" sz="4000" b="1" dirty="0">
                <a:solidFill>
                  <a:srgbClr val="FFFFFF"/>
                </a:solidFill>
              </a:rPr>
              <a:t>Turvallisesti vai riskillä?</a:t>
            </a:r>
          </a:p>
        </p:txBody>
      </p:sp>
      <p:sp>
        <p:nvSpPr>
          <p:cNvPr id="11" name="TextBox 10">
            <a:extLst>
              <a:ext uri="{FF2B5EF4-FFF2-40B4-BE49-F238E27FC236}">
                <a16:creationId xmlns:a16="http://schemas.microsoft.com/office/drawing/2014/main" id="{96F88010-B0A4-4A31-A9EB-84B6F3812694}"/>
              </a:ext>
            </a:extLst>
          </p:cNvPr>
          <p:cNvSpPr txBox="1"/>
          <p:nvPr/>
        </p:nvSpPr>
        <p:spPr>
          <a:xfrm>
            <a:off x="733425" y="2162175"/>
            <a:ext cx="10753725" cy="1200329"/>
          </a:xfrm>
          <a:prstGeom prst="rect">
            <a:avLst/>
          </a:prstGeom>
          <a:noFill/>
        </p:spPr>
        <p:txBody>
          <a:bodyPr wrap="square" rtlCol="0">
            <a:spAutoFit/>
          </a:bodyPr>
          <a:lstStyle/>
          <a:p>
            <a:r>
              <a:rPr lang="fi-FI" i="1" dirty="0"/>
              <a:t>Safety play </a:t>
            </a:r>
            <a:r>
              <a:rPr lang="fi-FI" dirty="0"/>
              <a:t>on termi, jolla viitataan pelinviejän turvallisimpaan tapaan saada luvattu määrä tikkejä. Sen tarkoituksena ei ole pyrkiä saamaan mahdollisimman monta tikkiä, joten usein turvapeli johtaa yhtä tikkiä pienempään lopputulokseen. Kuitenkin, kun sattuu että jokin tärkeä väri istuukin huonosti, on turvapelillä mahdollista lisätä huomattavasti kotipelin todennäköisyyttä.</a:t>
            </a:r>
          </a:p>
        </p:txBody>
      </p:sp>
      <p:grpSp>
        <p:nvGrpSpPr>
          <p:cNvPr id="7" name="Group 6">
            <a:extLst>
              <a:ext uri="{FF2B5EF4-FFF2-40B4-BE49-F238E27FC236}">
                <a16:creationId xmlns:a16="http://schemas.microsoft.com/office/drawing/2014/main" id="{FF824C0E-53B9-454B-B5CB-77C03B330613}"/>
              </a:ext>
            </a:extLst>
          </p:cNvPr>
          <p:cNvGrpSpPr/>
          <p:nvPr/>
        </p:nvGrpSpPr>
        <p:grpSpPr>
          <a:xfrm>
            <a:off x="2012230" y="3650291"/>
            <a:ext cx="2176612" cy="2865881"/>
            <a:chOff x="2012230" y="3650291"/>
            <a:chExt cx="2176612" cy="2865881"/>
          </a:xfrm>
        </p:grpSpPr>
        <p:sp>
          <p:nvSpPr>
            <p:cNvPr id="3" name="TextBox 2">
              <a:extLst>
                <a:ext uri="{FF2B5EF4-FFF2-40B4-BE49-F238E27FC236}">
                  <a16:creationId xmlns:a16="http://schemas.microsoft.com/office/drawing/2014/main" id="{FC3706D4-4748-42FC-9136-C93095A67326}"/>
                </a:ext>
              </a:extLst>
            </p:cNvPr>
            <p:cNvSpPr txBox="1"/>
            <p:nvPr/>
          </p:nvSpPr>
          <p:spPr>
            <a:xfrm>
              <a:off x="2012230" y="5592842"/>
              <a:ext cx="2176612" cy="923330"/>
            </a:xfrm>
            <a:prstGeom prst="rect">
              <a:avLst/>
            </a:prstGeom>
            <a:noFill/>
          </p:spPr>
          <p:txBody>
            <a:bodyPr wrap="square" rtlCol="0">
              <a:spAutoFit/>
            </a:bodyPr>
            <a:lstStyle/>
            <a:p>
              <a:pPr algn="ctr"/>
              <a:r>
                <a:rPr lang="fi-FI" dirty="0"/>
                <a:t>Valttivärisi on ylläolevan mukainen. Miten pelaat?</a:t>
              </a:r>
            </a:p>
          </p:txBody>
        </p:sp>
        <p:grpSp>
          <p:nvGrpSpPr>
            <p:cNvPr id="6" name="Group 5">
              <a:extLst>
                <a:ext uri="{FF2B5EF4-FFF2-40B4-BE49-F238E27FC236}">
                  <a16:creationId xmlns:a16="http://schemas.microsoft.com/office/drawing/2014/main" id="{F2893708-4869-49E0-B50D-6DD4380BE317}"/>
                </a:ext>
              </a:extLst>
            </p:cNvPr>
            <p:cNvGrpSpPr/>
            <p:nvPr/>
          </p:nvGrpSpPr>
          <p:grpSpPr>
            <a:xfrm>
              <a:off x="2121619" y="3650291"/>
              <a:ext cx="2067223" cy="1815882"/>
              <a:chOff x="2121619" y="3650291"/>
              <a:chExt cx="2067223" cy="1815882"/>
            </a:xfrm>
          </p:grpSpPr>
          <p:sp>
            <p:nvSpPr>
              <p:cNvPr id="13" name="TextBox 12">
                <a:extLst>
                  <a:ext uri="{FF2B5EF4-FFF2-40B4-BE49-F238E27FC236}">
                    <a16:creationId xmlns:a16="http://schemas.microsoft.com/office/drawing/2014/main" id="{AAC50F1E-D3C9-4326-8046-EC73B1D85AEE}"/>
                  </a:ext>
                </a:extLst>
              </p:cNvPr>
              <p:cNvSpPr txBox="1"/>
              <p:nvPr/>
            </p:nvSpPr>
            <p:spPr>
              <a:xfrm>
                <a:off x="2121619" y="3650291"/>
                <a:ext cx="2067223" cy="1815882"/>
              </a:xfrm>
              <a:prstGeom prst="rect">
                <a:avLst/>
              </a:prstGeom>
              <a:noFill/>
            </p:spPr>
            <p:txBody>
              <a:bodyPr wrap="square" rtlCol="0">
                <a:spAutoFit/>
              </a:bodyPr>
              <a:lstStyle/>
              <a:p>
                <a:pPr algn="ctr"/>
                <a:r>
                  <a:rPr lang="fi-FI" sz="2800" b="1" dirty="0">
                    <a:solidFill>
                      <a:schemeClr val="bg2">
                        <a:lumMod val="25000"/>
                      </a:schemeClr>
                    </a:solidFill>
                    <a:latin typeface="Century Gothic" panose="020B0502020202020204" pitchFamily="34" charset="0"/>
                  </a:rPr>
                  <a:t>Q 6 5 4 3 </a:t>
                </a:r>
              </a:p>
              <a:p>
                <a:pPr algn="ctr"/>
                <a:endParaRPr lang="fi-FI" sz="2800" b="1" dirty="0">
                  <a:solidFill>
                    <a:schemeClr val="bg2">
                      <a:lumMod val="25000"/>
                    </a:schemeClr>
                  </a:solidFill>
                  <a:latin typeface="Century Gothic" panose="020B0502020202020204" pitchFamily="34" charset="0"/>
                </a:endParaRPr>
              </a:p>
              <a:p>
                <a:pPr algn="ctr"/>
                <a:endParaRPr lang="fi-FI" sz="2800" b="1" dirty="0">
                  <a:solidFill>
                    <a:schemeClr val="bg2">
                      <a:lumMod val="25000"/>
                    </a:schemeClr>
                  </a:solidFill>
                  <a:latin typeface="Century Gothic" panose="020B0502020202020204" pitchFamily="34" charset="0"/>
                </a:endParaRPr>
              </a:p>
              <a:p>
                <a:pPr algn="ctr"/>
                <a:r>
                  <a:rPr lang="fi-FI" sz="2800" b="1" dirty="0">
                    <a:solidFill>
                      <a:schemeClr val="bg2">
                        <a:lumMod val="25000"/>
                      </a:schemeClr>
                    </a:solidFill>
                    <a:latin typeface="Century Gothic" panose="020B0502020202020204" pitchFamily="34" charset="0"/>
                  </a:rPr>
                  <a:t>A 10 9 8 7</a:t>
                </a:r>
              </a:p>
            </p:txBody>
          </p:sp>
          <p:grpSp>
            <p:nvGrpSpPr>
              <p:cNvPr id="5" name="Group 4">
                <a:extLst>
                  <a:ext uri="{FF2B5EF4-FFF2-40B4-BE49-F238E27FC236}">
                    <a16:creationId xmlns:a16="http://schemas.microsoft.com/office/drawing/2014/main" id="{66B3A9D4-74AD-45CB-94FE-FE5C1E1E868A}"/>
                  </a:ext>
                </a:extLst>
              </p:cNvPr>
              <p:cNvGrpSpPr/>
              <p:nvPr/>
            </p:nvGrpSpPr>
            <p:grpSpPr>
              <a:xfrm>
                <a:off x="2752873" y="4204289"/>
                <a:ext cx="695326" cy="707886"/>
                <a:chOff x="2752873" y="4204289"/>
                <a:chExt cx="695326" cy="707886"/>
              </a:xfrm>
            </p:grpSpPr>
            <p:sp>
              <p:nvSpPr>
                <p:cNvPr id="9" name="Rectangle 8">
                  <a:extLst>
                    <a:ext uri="{FF2B5EF4-FFF2-40B4-BE49-F238E27FC236}">
                      <a16:creationId xmlns:a16="http://schemas.microsoft.com/office/drawing/2014/main" id="{05247CBC-EBB8-4FBE-ADE5-BE922AD1FA9C}"/>
                    </a:ext>
                  </a:extLst>
                </p:cNvPr>
                <p:cNvSpPr/>
                <p:nvPr/>
              </p:nvSpPr>
              <p:spPr>
                <a:xfrm>
                  <a:off x="2752873" y="4238625"/>
                  <a:ext cx="695326" cy="639214"/>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TextBox 3">
                  <a:extLst>
                    <a:ext uri="{FF2B5EF4-FFF2-40B4-BE49-F238E27FC236}">
                      <a16:creationId xmlns:a16="http://schemas.microsoft.com/office/drawing/2014/main" id="{F27ADEE8-8E65-488E-8388-6805F39F2DA4}"/>
                    </a:ext>
                  </a:extLst>
                </p:cNvPr>
                <p:cNvSpPr txBox="1"/>
                <p:nvPr/>
              </p:nvSpPr>
              <p:spPr>
                <a:xfrm>
                  <a:off x="2871936" y="4204289"/>
                  <a:ext cx="457200" cy="707886"/>
                </a:xfrm>
                <a:prstGeom prst="rect">
                  <a:avLst/>
                </a:prstGeom>
                <a:noFill/>
              </p:spPr>
              <p:txBody>
                <a:bodyPr wrap="square" rtlCol="0">
                  <a:spAutoFit/>
                </a:bodyPr>
                <a:lstStyle/>
                <a:p>
                  <a:pPr algn="ctr"/>
                  <a:r>
                    <a:rPr lang="fi-FI" sz="1000" b="1" dirty="0"/>
                    <a:t>N</a:t>
                  </a:r>
                </a:p>
                <a:p>
                  <a:pPr algn="ctr"/>
                  <a:endParaRPr lang="fi-FI" sz="1000" b="1" dirty="0"/>
                </a:p>
                <a:p>
                  <a:pPr algn="ctr"/>
                  <a:endParaRPr lang="fi-FI" sz="1000" b="1" dirty="0"/>
                </a:p>
                <a:p>
                  <a:pPr algn="ctr"/>
                  <a:r>
                    <a:rPr lang="fi-FI" sz="1000" b="1" dirty="0"/>
                    <a:t>S</a:t>
                  </a:r>
                </a:p>
              </p:txBody>
            </p:sp>
          </p:grpSp>
        </p:grpSp>
      </p:grpSp>
      <p:grpSp>
        <p:nvGrpSpPr>
          <p:cNvPr id="21" name="Group 20">
            <a:extLst>
              <a:ext uri="{FF2B5EF4-FFF2-40B4-BE49-F238E27FC236}">
                <a16:creationId xmlns:a16="http://schemas.microsoft.com/office/drawing/2014/main" id="{FB1B62A8-2E46-4EBF-9E71-326A48DCE485}"/>
              </a:ext>
            </a:extLst>
          </p:cNvPr>
          <p:cNvGrpSpPr/>
          <p:nvPr/>
        </p:nvGrpSpPr>
        <p:grpSpPr>
          <a:xfrm>
            <a:off x="6629400" y="3650291"/>
            <a:ext cx="2809727" cy="2865881"/>
            <a:chOff x="6629400" y="3650291"/>
            <a:chExt cx="2809727" cy="2865881"/>
          </a:xfrm>
        </p:grpSpPr>
        <p:sp>
          <p:nvSpPr>
            <p:cNvPr id="15" name="TextBox 14">
              <a:extLst>
                <a:ext uri="{FF2B5EF4-FFF2-40B4-BE49-F238E27FC236}">
                  <a16:creationId xmlns:a16="http://schemas.microsoft.com/office/drawing/2014/main" id="{05373EF1-8611-43EF-B219-41149EB5F925}"/>
                </a:ext>
              </a:extLst>
            </p:cNvPr>
            <p:cNvSpPr txBox="1"/>
            <p:nvPr/>
          </p:nvSpPr>
          <p:spPr>
            <a:xfrm>
              <a:off x="6629400" y="3650291"/>
              <a:ext cx="2809727" cy="1815882"/>
            </a:xfrm>
            <a:prstGeom prst="rect">
              <a:avLst/>
            </a:prstGeom>
            <a:noFill/>
          </p:spPr>
          <p:txBody>
            <a:bodyPr wrap="square" rtlCol="0">
              <a:spAutoFit/>
            </a:bodyPr>
            <a:lstStyle/>
            <a:p>
              <a:pPr algn="ctr"/>
              <a:r>
                <a:rPr lang="fi-FI" sz="2800" b="1" dirty="0">
                  <a:solidFill>
                    <a:schemeClr val="bg2">
                      <a:lumMod val="25000"/>
                    </a:schemeClr>
                  </a:solidFill>
                  <a:latin typeface="Century Gothic" panose="020B0502020202020204" pitchFamily="34" charset="0"/>
                </a:rPr>
                <a:t>J 9 6</a:t>
              </a:r>
            </a:p>
            <a:p>
              <a:pPr algn="ctr"/>
              <a:endParaRPr lang="fi-FI" sz="2800" b="1" dirty="0">
                <a:solidFill>
                  <a:schemeClr val="bg2">
                    <a:lumMod val="25000"/>
                  </a:schemeClr>
                </a:solidFill>
                <a:latin typeface="Century Gothic" panose="020B0502020202020204" pitchFamily="34" charset="0"/>
              </a:endParaRPr>
            </a:p>
            <a:p>
              <a:pPr algn="ctr"/>
              <a:endParaRPr lang="fi-FI" sz="2800" b="1" dirty="0">
                <a:solidFill>
                  <a:schemeClr val="bg2">
                    <a:lumMod val="25000"/>
                  </a:schemeClr>
                </a:solidFill>
                <a:latin typeface="Century Gothic" panose="020B0502020202020204" pitchFamily="34" charset="0"/>
              </a:endParaRPr>
            </a:p>
            <a:p>
              <a:pPr algn="ctr"/>
              <a:r>
                <a:rPr lang="fi-FI" sz="2800" b="1" dirty="0">
                  <a:solidFill>
                    <a:schemeClr val="bg2">
                      <a:lumMod val="25000"/>
                    </a:schemeClr>
                  </a:solidFill>
                  <a:latin typeface="Century Gothic" panose="020B0502020202020204" pitchFamily="34" charset="0"/>
                </a:rPr>
                <a:t>A Q 8 7 5 4 3 </a:t>
              </a:r>
            </a:p>
          </p:txBody>
        </p:sp>
        <p:sp>
          <p:nvSpPr>
            <p:cNvPr id="17" name="TextBox 16">
              <a:extLst>
                <a:ext uri="{FF2B5EF4-FFF2-40B4-BE49-F238E27FC236}">
                  <a16:creationId xmlns:a16="http://schemas.microsoft.com/office/drawing/2014/main" id="{818921EF-F309-4AD3-B91A-BDFE93D2DAE0}"/>
                </a:ext>
              </a:extLst>
            </p:cNvPr>
            <p:cNvSpPr txBox="1"/>
            <p:nvPr/>
          </p:nvSpPr>
          <p:spPr>
            <a:xfrm>
              <a:off x="7026993" y="5592842"/>
              <a:ext cx="2176612" cy="923330"/>
            </a:xfrm>
            <a:prstGeom prst="rect">
              <a:avLst/>
            </a:prstGeom>
            <a:noFill/>
          </p:spPr>
          <p:txBody>
            <a:bodyPr wrap="square" rtlCol="0">
              <a:spAutoFit/>
            </a:bodyPr>
            <a:lstStyle/>
            <a:p>
              <a:pPr algn="ctr"/>
              <a:r>
                <a:rPr lang="fi-FI" dirty="0"/>
                <a:t>Valttivärisi on ylläolevan mukainen. Miten pelaat?</a:t>
              </a:r>
            </a:p>
          </p:txBody>
        </p:sp>
        <p:grpSp>
          <p:nvGrpSpPr>
            <p:cNvPr id="18" name="Group 17">
              <a:extLst>
                <a:ext uri="{FF2B5EF4-FFF2-40B4-BE49-F238E27FC236}">
                  <a16:creationId xmlns:a16="http://schemas.microsoft.com/office/drawing/2014/main" id="{57142C8D-F7B7-4484-9F85-50378B6EBA6D}"/>
                </a:ext>
              </a:extLst>
            </p:cNvPr>
            <p:cNvGrpSpPr/>
            <p:nvPr/>
          </p:nvGrpSpPr>
          <p:grpSpPr>
            <a:xfrm>
              <a:off x="7686600" y="4175714"/>
              <a:ext cx="695326" cy="707886"/>
              <a:chOff x="2752873" y="4204289"/>
              <a:chExt cx="695326" cy="707886"/>
            </a:xfrm>
          </p:grpSpPr>
          <p:sp>
            <p:nvSpPr>
              <p:cNvPr id="19" name="Rectangle 18">
                <a:extLst>
                  <a:ext uri="{FF2B5EF4-FFF2-40B4-BE49-F238E27FC236}">
                    <a16:creationId xmlns:a16="http://schemas.microsoft.com/office/drawing/2014/main" id="{7AB9BF2F-FD8E-48E0-9851-95661D95203B}"/>
                  </a:ext>
                </a:extLst>
              </p:cNvPr>
              <p:cNvSpPr/>
              <p:nvPr/>
            </p:nvSpPr>
            <p:spPr>
              <a:xfrm>
                <a:off x="2752873" y="4238625"/>
                <a:ext cx="695326" cy="639214"/>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0" name="TextBox 19">
                <a:extLst>
                  <a:ext uri="{FF2B5EF4-FFF2-40B4-BE49-F238E27FC236}">
                    <a16:creationId xmlns:a16="http://schemas.microsoft.com/office/drawing/2014/main" id="{F8775B7F-A479-4382-8E9C-7C8E29652CC3}"/>
                  </a:ext>
                </a:extLst>
              </p:cNvPr>
              <p:cNvSpPr txBox="1"/>
              <p:nvPr/>
            </p:nvSpPr>
            <p:spPr>
              <a:xfrm>
                <a:off x="2871936" y="4204289"/>
                <a:ext cx="457200" cy="707886"/>
              </a:xfrm>
              <a:prstGeom prst="rect">
                <a:avLst/>
              </a:prstGeom>
              <a:noFill/>
            </p:spPr>
            <p:txBody>
              <a:bodyPr wrap="square" rtlCol="0">
                <a:spAutoFit/>
              </a:bodyPr>
              <a:lstStyle/>
              <a:p>
                <a:pPr algn="ctr"/>
                <a:r>
                  <a:rPr lang="fi-FI" sz="1000" b="1" dirty="0"/>
                  <a:t>N</a:t>
                </a:r>
              </a:p>
              <a:p>
                <a:pPr algn="ctr"/>
                <a:endParaRPr lang="fi-FI" sz="1000" b="1" dirty="0"/>
              </a:p>
              <a:p>
                <a:pPr algn="ctr"/>
                <a:endParaRPr lang="fi-FI" sz="1000" b="1" dirty="0"/>
              </a:p>
              <a:p>
                <a:pPr algn="ctr"/>
                <a:r>
                  <a:rPr lang="fi-FI" sz="1000" b="1" dirty="0"/>
                  <a:t>S</a:t>
                </a:r>
              </a:p>
            </p:txBody>
          </p:sp>
        </p:grpSp>
      </p:grpSp>
    </p:spTree>
    <p:extLst>
      <p:ext uri="{BB962C8B-B14F-4D97-AF65-F5344CB8AC3E}">
        <p14:creationId xmlns:p14="http://schemas.microsoft.com/office/powerpoint/2010/main" val="1280782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EA71C8F7-3630-436A-97E1-F42B3D6554F2}"/>
              </a:ext>
            </a:extLst>
          </p:cNvPr>
          <p:cNvSpPr>
            <a:spLocks noGrp="1"/>
          </p:cNvSpPr>
          <p:nvPr>
            <p:ph idx="1"/>
          </p:nvPr>
        </p:nvSpPr>
        <p:spPr>
          <a:xfrm>
            <a:off x="247649" y="294191"/>
            <a:ext cx="3238143" cy="1302136"/>
          </a:xfrm>
        </p:spPr>
        <p:txBody>
          <a:bodyPr>
            <a:normAutofit fontScale="92500" lnSpcReduction="10000"/>
          </a:bodyPr>
          <a:lstStyle/>
          <a:p>
            <a:r>
              <a:rPr lang="fi-FI" dirty="0"/>
              <a:t>Joukkuekilpailu</a:t>
            </a:r>
          </a:p>
          <a:p>
            <a:r>
              <a:rPr lang="fi-FI" dirty="0"/>
              <a:t>Sitoumus 4♥ / S</a:t>
            </a:r>
          </a:p>
          <a:p>
            <a:r>
              <a:rPr lang="fi-FI" dirty="0"/>
              <a:t>Lähtö ♣K</a:t>
            </a:r>
          </a:p>
        </p:txBody>
      </p:sp>
      <p:sp>
        <p:nvSpPr>
          <p:cNvPr id="7" name="Thought Bubble: Cloud 6">
            <a:extLst>
              <a:ext uri="{FF2B5EF4-FFF2-40B4-BE49-F238E27FC236}">
                <a16:creationId xmlns:a16="http://schemas.microsoft.com/office/drawing/2014/main" id="{0322BF32-124B-4469-A3E0-10EFCA95FFA4}"/>
              </a:ext>
            </a:extLst>
          </p:cNvPr>
          <p:cNvSpPr/>
          <p:nvPr/>
        </p:nvSpPr>
        <p:spPr>
          <a:xfrm rot="1833234">
            <a:off x="9100696" y="2345513"/>
            <a:ext cx="2639307" cy="1864575"/>
          </a:xfrm>
          <a:prstGeom prst="cloudCallout">
            <a:avLst>
              <a:gd name="adj1" fmla="val -43055"/>
              <a:gd name="adj2" fmla="val 67946"/>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a:t>Mikä on turvallisin tapa saada lupaamani tikit?</a:t>
            </a:r>
          </a:p>
        </p:txBody>
      </p:sp>
      <p:sp>
        <p:nvSpPr>
          <p:cNvPr id="9" name="Thought Bubble: Cloud 8">
            <a:extLst>
              <a:ext uri="{FF2B5EF4-FFF2-40B4-BE49-F238E27FC236}">
                <a16:creationId xmlns:a16="http://schemas.microsoft.com/office/drawing/2014/main" id="{16060BE3-E7B8-45F8-A80C-EFB807DE0F6D}"/>
              </a:ext>
            </a:extLst>
          </p:cNvPr>
          <p:cNvSpPr/>
          <p:nvPr/>
        </p:nvSpPr>
        <p:spPr>
          <a:xfrm>
            <a:off x="9050972" y="4600633"/>
            <a:ext cx="2230453" cy="1726251"/>
          </a:xfrm>
          <a:prstGeom prst="cloudCallout">
            <a:avLst>
              <a:gd name="adj1" fmla="val -77210"/>
              <a:gd name="adj2" fmla="val -15214"/>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a:t>Mitä riskejä vastaan voin suojautua?</a:t>
            </a:r>
          </a:p>
        </p:txBody>
      </p:sp>
      <p:sp>
        <p:nvSpPr>
          <p:cNvPr id="10" name="Thought Bubble: Cloud 9">
            <a:extLst>
              <a:ext uri="{FF2B5EF4-FFF2-40B4-BE49-F238E27FC236}">
                <a16:creationId xmlns:a16="http://schemas.microsoft.com/office/drawing/2014/main" id="{0B78AD4E-25E8-4373-AC1D-5B6372CBE48D}"/>
              </a:ext>
            </a:extLst>
          </p:cNvPr>
          <p:cNvSpPr/>
          <p:nvPr/>
        </p:nvSpPr>
        <p:spPr>
          <a:xfrm rot="479215">
            <a:off x="8451608" y="82132"/>
            <a:ext cx="2230453" cy="1726251"/>
          </a:xfrm>
          <a:prstGeom prst="cloudCallout">
            <a:avLst>
              <a:gd name="adj1" fmla="val -43055"/>
              <a:gd name="adj2" fmla="val 67946"/>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i-FI" dirty="0"/>
              <a:t>Montako tikkiä minulla on?</a:t>
            </a:r>
          </a:p>
        </p:txBody>
      </p:sp>
      <p:pic>
        <p:nvPicPr>
          <p:cNvPr id="2" name="Picture 1">
            <a:extLst>
              <a:ext uri="{FF2B5EF4-FFF2-40B4-BE49-F238E27FC236}">
                <a16:creationId xmlns:a16="http://schemas.microsoft.com/office/drawing/2014/main" id="{6DE92C61-FD10-4A57-ABD7-73E1BE921933}"/>
              </a:ext>
            </a:extLst>
          </p:cNvPr>
          <p:cNvPicPr>
            <a:picLocks noChangeAspect="1"/>
          </p:cNvPicPr>
          <p:nvPr/>
        </p:nvPicPr>
        <p:blipFill>
          <a:blip r:embed="rId3"/>
          <a:stretch>
            <a:fillRect/>
          </a:stretch>
        </p:blipFill>
        <p:spPr>
          <a:xfrm>
            <a:off x="2747962" y="945259"/>
            <a:ext cx="5172075" cy="5381625"/>
          </a:xfrm>
          <a:prstGeom prst="rect">
            <a:avLst/>
          </a:prstGeom>
        </p:spPr>
      </p:pic>
      <p:grpSp>
        <p:nvGrpSpPr>
          <p:cNvPr id="4" name="Group 3">
            <a:extLst>
              <a:ext uri="{FF2B5EF4-FFF2-40B4-BE49-F238E27FC236}">
                <a16:creationId xmlns:a16="http://schemas.microsoft.com/office/drawing/2014/main" id="{E89A97F6-F258-4013-AC32-56F5A2A52032}"/>
              </a:ext>
            </a:extLst>
          </p:cNvPr>
          <p:cNvGrpSpPr/>
          <p:nvPr/>
        </p:nvGrpSpPr>
        <p:grpSpPr>
          <a:xfrm>
            <a:off x="2943225" y="2295525"/>
            <a:ext cx="4762500" cy="1000125"/>
            <a:chOff x="2943225" y="2295525"/>
            <a:chExt cx="4762500" cy="1000125"/>
          </a:xfrm>
        </p:grpSpPr>
        <p:sp>
          <p:nvSpPr>
            <p:cNvPr id="3" name="TextBox 2">
              <a:extLst>
                <a:ext uri="{FF2B5EF4-FFF2-40B4-BE49-F238E27FC236}">
                  <a16:creationId xmlns:a16="http://schemas.microsoft.com/office/drawing/2014/main" id="{D66C742B-BB7F-4513-A801-F189ECFE7F36}"/>
                </a:ext>
              </a:extLst>
            </p:cNvPr>
            <p:cNvSpPr txBox="1"/>
            <p:nvPr/>
          </p:nvSpPr>
          <p:spPr>
            <a:xfrm>
              <a:off x="2943225" y="2295525"/>
              <a:ext cx="1847850" cy="1000125"/>
            </a:xfrm>
            <a:prstGeom prst="rect">
              <a:avLst/>
            </a:prstGeom>
            <a:solidFill>
              <a:schemeClr val="bg1"/>
            </a:solidFill>
          </p:spPr>
          <p:txBody>
            <a:bodyPr wrap="square" rtlCol="0">
              <a:spAutoFit/>
            </a:bodyPr>
            <a:lstStyle/>
            <a:p>
              <a:endParaRPr lang="fi-FI" dirty="0"/>
            </a:p>
          </p:txBody>
        </p:sp>
        <p:sp>
          <p:nvSpPr>
            <p:cNvPr id="8" name="TextBox 7">
              <a:extLst>
                <a:ext uri="{FF2B5EF4-FFF2-40B4-BE49-F238E27FC236}">
                  <a16:creationId xmlns:a16="http://schemas.microsoft.com/office/drawing/2014/main" id="{36F4E4D0-615C-499E-9C0E-916A16F4F51A}"/>
                </a:ext>
              </a:extLst>
            </p:cNvPr>
            <p:cNvSpPr txBox="1"/>
            <p:nvPr/>
          </p:nvSpPr>
          <p:spPr>
            <a:xfrm>
              <a:off x="6315074" y="2295525"/>
              <a:ext cx="1390651" cy="1000125"/>
            </a:xfrm>
            <a:prstGeom prst="rect">
              <a:avLst/>
            </a:prstGeom>
            <a:solidFill>
              <a:schemeClr val="bg1"/>
            </a:solidFill>
          </p:spPr>
          <p:txBody>
            <a:bodyPr wrap="square" rtlCol="0">
              <a:spAutoFit/>
            </a:bodyPr>
            <a:lstStyle/>
            <a:p>
              <a:endParaRPr lang="fi-FI" dirty="0"/>
            </a:p>
          </p:txBody>
        </p:sp>
      </p:grpSp>
    </p:spTree>
    <p:extLst>
      <p:ext uri="{BB962C8B-B14F-4D97-AF65-F5344CB8AC3E}">
        <p14:creationId xmlns:p14="http://schemas.microsoft.com/office/powerpoint/2010/main" val="3055879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EA71C8F7-3630-436A-97E1-F42B3D6554F2}"/>
              </a:ext>
            </a:extLst>
          </p:cNvPr>
          <p:cNvSpPr>
            <a:spLocks noGrp="1"/>
          </p:cNvSpPr>
          <p:nvPr>
            <p:ph idx="1"/>
          </p:nvPr>
        </p:nvSpPr>
        <p:spPr>
          <a:xfrm>
            <a:off x="247649" y="294191"/>
            <a:ext cx="3238143" cy="1302136"/>
          </a:xfrm>
        </p:spPr>
        <p:txBody>
          <a:bodyPr>
            <a:normAutofit fontScale="92500" lnSpcReduction="10000"/>
          </a:bodyPr>
          <a:lstStyle/>
          <a:p>
            <a:r>
              <a:rPr lang="fi-FI" dirty="0"/>
              <a:t>Joukkuekilpailu</a:t>
            </a:r>
          </a:p>
          <a:p>
            <a:r>
              <a:rPr lang="fi-FI" dirty="0"/>
              <a:t>Sitoumus 4♥ / S</a:t>
            </a:r>
          </a:p>
          <a:p>
            <a:r>
              <a:rPr lang="fi-FI" dirty="0"/>
              <a:t>Lähtö ♣K</a:t>
            </a:r>
          </a:p>
        </p:txBody>
      </p:sp>
      <p:sp>
        <p:nvSpPr>
          <p:cNvPr id="7" name="Thought Bubble: Cloud 6">
            <a:extLst>
              <a:ext uri="{FF2B5EF4-FFF2-40B4-BE49-F238E27FC236}">
                <a16:creationId xmlns:a16="http://schemas.microsoft.com/office/drawing/2014/main" id="{0322BF32-124B-4469-A3E0-10EFCA95FFA4}"/>
              </a:ext>
            </a:extLst>
          </p:cNvPr>
          <p:cNvSpPr/>
          <p:nvPr/>
        </p:nvSpPr>
        <p:spPr>
          <a:xfrm rot="1833234">
            <a:off x="9100696" y="2345513"/>
            <a:ext cx="2639307" cy="1864575"/>
          </a:xfrm>
          <a:prstGeom prst="cloudCallout">
            <a:avLst>
              <a:gd name="adj1" fmla="val -43055"/>
              <a:gd name="adj2" fmla="val 67946"/>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a:t>Mikä on turvallisin tapa saada lupaamani tikit?</a:t>
            </a:r>
          </a:p>
        </p:txBody>
      </p:sp>
      <p:sp>
        <p:nvSpPr>
          <p:cNvPr id="9" name="Thought Bubble: Cloud 8">
            <a:extLst>
              <a:ext uri="{FF2B5EF4-FFF2-40B4-BE49-F238E27FC236}">
                <a16:creationId xmlns:a16="http://schemas.microsoft.com/office/drawing/2014/main" id="{16060BE3-E7B8-45F8-A80C-EFB807DE0F6D}"/>
              </a:ext>
            </a:extLst>
          </p:cNvPr>
          <p:cNvSpPr/>
          <p:nvPr/>
        </p:nvSpPr>
        <p:spPr>
          <a:xfrm>
            <a:off x="9050972" y="4600633"/>
            <a:ext cx="2230453" cy="1726251"/>
          </a:xfrm>
          <a:prstGeom prst="cloudCallout">
            <a:avLst>
              <a:gd name="adj1" fmla="val -77210"/>
              <a:gd name="adj2" fmla="val -15214"/>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a:t>Mitä riskejä vastaan voin suojautua?</a:t>
            </a:r>
          </a:p>
        </p:txBody>
      </p:sp>
      <p:sp>
        <p:nvSpPr>
          <p:cNvPr id="10" name="Thought Bubble: Cloud 9">
            <a:extLst>
              <a:ext uri="{FF2B5EF4-FFF2-40B4-BE49-F238E27FC236}">
                <a16:creationId xmlns:a16="http://schemas.microsoft.com/office/drawing/2014/main" id="{0B78AD4E-25E8-4373-AC1D-5B6372CBE48D}"/>
              </a:ext>
            </a:extLst>
          </p:cNvPr>
          <p:cNvSpPr/>
          <p:nvPr/>
        </p:nvSpPr>
        <p:spPr>
          <a:xfrm rot="479215">
            <a:off x="8451608" y="82132"/>
            <a:ext cx="2230453" cy="1726251"/>
          </a:xfrm>
          <a:prstGeom prst="cloudCallout">
            <a:avLst>
              <a:gd name="adj1" fmla="val -43055"/>
              <a:gd name="adj2" fmla="val 67946"/>
            </a:avLst>
          </a:prstGeom>
          <a:solidFill>
            <a:schemeClr val="accent5">
              <a:lumMod val="60000"/>
              <a:lumOff val="40000"/>
            </a:schemeClr>
          </a:solidFill>
          <a:ln>
            <a:solidFill>
              <a:schemeClr val="accent5">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i-FI" dirty="0"/>
              <a:t>Montako tikkiä minulla on?</a:t>
            </a:r>
          </a:p>
        </p:txBody>
      </p:sp>
      <p:pic>
        <p:nvPicPr>
          <p:cNvPr id="2" name="Picture 1">
            <a:extLst>
              <a:ext uri="{FF2B5EF4-FFF2-40B4-BE49-F238E27FC236}">
                <a16:creationId xmlns:a16="http://schemas.microsoft.com/office/drawing/2014/main" id="{6DE92C61-FD10-4A57-ABD7-73E1BE921933}"/>
              </a:ext>
            </a:extLst>
          </p:cNvPr>
          <p:cNvPicPr>
            <a:picLocks noChangeAspect="1"/>
          </p:cNvPicPr>
          <p:nvPr/>
        </p:nvPicPr>
        <p:blipFill>
          <a:blip r:embed="rId3"/>
          <a:stretch>
            <a:fillRect/>
          </a:stretch>
        </p:blipFill>
        <p:spPr>
          <a:xfrm>
            <a:off x="2747962" y="945259"/>
            <a:ext cx="5172075" cy="5381625"/>
          </a:xfrm>
          <a:prstGeom prst="rect">
            <a:avLst/>
          </a:prstGeom>
        </p:spPr>
      </p:pic>
    </p:spTree>
    <p:extLst>
      <p:ext uri="{BB962C8B-B14F-4D97-AF65-F5344CB8AC3E}">
        <p14:creationId xmlns:p14="http://schemas.microsoft.com/office/powerpoint/2010/main" val="4196023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C94DF2-F69D-47DC-839A-BADBAE0D5736}"/>
              </a:ext>
            </a:extLst>
          </p:cNvPr>
          <p:cNvSpPr>
            <a:spLocks noGrp="1"/>
          </p:cNvSpPr>
          <p:nvPr>
            <p:ph type="title"/>
          </p:nvPr>
        </p:nvSpPr>
        <p:spPr>
          <a:xfrm>
            <a:off x="1371599" y="294538"/>
            <a:ext cx="9895951" cy="1033669"/>
          </a:xfrm>
        </p:spPr>
        <p:txBody>
          <a:bodyPr>
            <a:normAutofit/>
          </a:bodyPr>
          <a:lstStyle/>
          <a:p>
            <a:r>
              <a:rPr lang="fi-FI" sz="4000" b="1" dirty="0">
                <a:solidFill>
                  <a:srgbClr val="FFFFFF"/>
                </a:solidFill>
              </a:rPr>
              <a:t>Kannattavat uhraukset</a:t>
            </a:r>
          </a:p>
        </p:txBody>
      </p:sp>
      <p:sp>
        <p:nvSpPr>
          <p:cNvPr id="3" name="Content Placeholder 2">
            <a:extLst>
              <a:ext uri="{FF2B5EF4-FFF2-40B4-BE49-F238E27FC236}">
                <a16:creationId xmlns:a16="http://schemas.microsoft.com/office/drawing/2014/main" id="{645997FE-E958-4EEB-A888-C22C8C7ADE21}"/>
              </a:ext>
            </a:extLst>
          </p:cNvPr>
          <p:cNvSpPr>
            <a:spLocks noGrp="1"/>
          </p:cNvSpPr>
          <p:nvPr>
            <p:ph idx="1"/>
          </p:nvPr>
        </p:nvSpPr>
        <p:spPr>
          <a:xfrm>
            <a:off x="1371599" y="2318197"/>
            <a:ext cx="9724031" cy="3683358"/>
          </a:xfrm>
        </p:spPr>
        <p:txBody>
          <a:bodyPr anchor="ctr">
            <a:normAutofit/>
          </a:bodyPr>
          <a:lstStyle/>
          <a:p>
            <a:r>
              <a:rPr lang="fi-FI" sz="2000" b="1" dirty="0"/>
              <a:t>1-2-3 –sääntö: </a:t>
            </a:r>
            <a:r>
              <a:rPr lang="fi-FI" sz="2000" dirty="0"/>
              <a:t>muistisääntö</a:t>
            </a:r>
            <a:r>
              <a:rPr lang="fi-FI" sz="2000" b="1" dirty="0"/>
              <a:t> </a:t>
            </a:r>
            <a:r>
              <a:rPr lang="fi-FI" sz="2000" dirty="0"/>
              <a:t>miten monta pietiä vielä kannattaa vastustajan täyspeliä vastaan (olettaen tietenkin että vastustaja kahdentaa)</a:t>
            </a:r>
          </a:p>
          <a:p>
            <a:pPr lvl="1"/>
            <a:r>
              <a:rPr lang="fi-FI" sz="1600" dirty="0"/>
              <a:t>Huonoissa vyöhykkeissä yksi pieti</a:t>
            </a:r>
          </a:p>
          <a:p>
            <a:pPr lvl="1"/>
            <a:r>
              <a:rPr lang="fi-FI" sz="1600" dirty="0"/>
              <a:t>Tasavyöhykkeissä kaksi pietiä</a:t>
            </a:r>
          </a:p>
          <a:p>
            <a:pPr lvl="1"/>
            <a:r>
              <a:rPr lang="fi-FI" sz="1600" dirty="0"/>
              <a:t>Hyvissä vyöhykkeissä kolme pietiä</a:t>
            </a:r>
          </a:p>
          <a:p>
            <a:pPr lvl="1"/>
            <a:endParaRPr lang="fi-FI" sz="1600" dirty="0"/>
          </a:p>
          <a:p>
            <a:r>
              <a:rPr lang="fi-FI" sz="2000" dirty="0"/>
              <a:t>Varo parikisassa antamasta ”maagista 200” – ja toisaalta yritä napata se vastustajalta</a:t>
            </a:r>
          </a:p>
          <a:p>
            <a:pPr lvl="1"/>
            <a:r>
              <a:rPr lang="fi-FI" sz="1600" dirty="0"/>
              <a:t>Yksi kahdennettu pieti vaarassa antaa 200 pistettä, joka voittaa kaikki osasitoumusmerkinnät</a:t>
            </a:r>
          </a:p>
          <a:p>
            <a:pPr lvl="1"/>
            <a:endParaRPr lang="fi-FI" sz="1600" dirty="0"/>
          </a:p>
        </p:txBody>
      </p:sp>
      <p:sp>
        <p:nvSpPr>
          <p:cNvPr id="9" name="Rectangle: Rounded Corners 8">
            <a:extLst>
              <a:ext uri="{FF2B5EF4-FFF2-40B4-BE49-F238E27FC236}">
                <a16:creationId xmlns:a16="http://schemas.microsoft.com/office/drawing/2014/main" id="{E741099F-1BC1-48EA-8AAD-4CA17C0EA03A}"/>
              </a:ext>
            </a:extLst>
          </p:cNvPr>
          <p:cNvSpPr/>
          <p:nvPr/>
        </p:nvSpPr>
        <p:spPr>
          <a:xfrm>
            <a:off x="5079936" y="1891970"/>
            <a:ext cx="1085316" cy="539417"/>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i-FI" b="1" dirty="0"/>
              <a:t>1-2-3 sääntö</a:t>
            </a:r>
          </a:p>
        </p:txBody>
      </p:sp>
    </p:spTree>
    <p:extLst>
      <p:ext uri="{BB962C8B-B14F-4D97-AF65-F5344CB8AC3E}">
        <p14:creationId xmlns:p14="http://schemas.microsoft.com/office/powerpoint/2010/main" val="2833561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fade">
                                      <p:cBhvr>
                                        <p:cTn id="1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99FE699-8F95-4DAD-A673-284167991AC3}"/>
              </a:ext>
            </a:extLst>
          </p:cNvPr>
          <p:cNvSpPr>
            <a:spLocks noGrp="1"/>
          </p:cNvSpPr>
          <p:nvPr>
            <p:ph type="title"/>
          </p:nvPr>
        </p:nvSpPr>
        <p:spPr>
          <a:xfrm>
            <a:off x="0" y="1"/>
            <a:ext cx="12192000" cy="912690"/>
          </a:xfrm>
          <a:solidFill>
            <a:schemeClr val="accent1"/>
          </a:solidFill>
        </p:spPr>
        <p:txBody>
          <a:bodyPr>
            <a:normAutofit/>
          </a:bodyPr>
          <a:lstStyle/>
          <a:p>
            <a:pPr algn="ctr"/>
            <a:r>
              <a:rPr lang="fi-FI" sz="3600" b="1" cap="all" dirty="0">
                <a:solidFill>
                  <a:schemeClr val="bg2"/>
                </a:solidFill>
              </a:rPr>
              <a:t>Kannattavat uhraukset</a:t>
            </a:r>
          </a:p>
        </p:txBody>
      </p:sp>
      <p:sp>
        <p:nvSpPr>
          <p:cNvPr id="15"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6" name="Table 6">
            <a:extLst>
              <a:ext uri="{FF2B5EF4-FFF2-40B4-BE49-F238E27FC236}">
                <a16:creationId xmlns:a16="http://schemas.microsoft.com/office/drawing/2014/main" id="{0EB17A5E-8E94-45DF-8907-6E5CFC114D77}"/>
              </a:ext>
            </a:extLst>
          </p:cNvPr>
          <p:cNvGraphicFramePr>
            <a:graphicFrameLocks noGrp="1"/>
          </p:cNvGraphicFramePr>
          <p:nvPr>
            <p:extLst>
              <p:ext uri="{D42A27DB-BD31-4B8C-83A1-F6EECF244321}">
                <p14:modId xmlns:p14="http://schemas.microsoft.com/office/powerpoint/2010/main" val="2948725926"/>
              </p:ext>
            </p:extLst>
          </p:nvPr>
        </p:nvGraphicFramePr>
        <p:xfrm>
          <a:off x="1035478" y="2131812"/>
          <a:ext cx="9904910" cy="3928548"/>
        </p:xfrm>
        <a:graphic>
          <a:graphicData uri="http://schemas.openxmlformats.org/drawingml/2006/table">
            <a:tbl>
              <a:tblPr firstRow="1" bandRow="1">
                <a:tableStyleId>{7DF18680-E054-41AD-8BC1-D1AEF772440D}</a:tableStyleId>
              </a:tblPr>
              <a:tblGrid>
                <a:gridCol w="1980982">
                  <a:extLst>
                    <a:ext uri="{9D8B030D-6E8A-4147-A177-3AD203B41FA5}">
                      <a16:colId xmlns:a16="http://schemas.microsoft.com/office/drawing/2014/main" val="3283563434"/>
                    </a:ext>
                  </a:extLst>
                </a:gridCol>
                <a:gridCol w="1980982">
                  <a:extLst>
                    <a:ext uri="{9D8B030D-6E8A-4147-A177-3AD203B41FA5}">
                      <a16:colId xmlns:a16="http://schemas.microsoft.com/office/drawing/2014/main" val="3431679099"/>
                    </a:ext>
                  </a:extLst>
                </a:gridCol>
                <a:gridCol w="1980982">
                  <a:extLst>
                    <a:ext uri="{9D8B030D-6E8A-4147-A177-3AD203B41FA5}">
                      <a16:colId xmlns:a16="http://schemas.microsoft.com/office/drawing/2014/main" val="1548554730"/>
                    </a:ext>
                  </a:extLst>
                </a:gridCol>
                <a:gridCol w="1980982">
                  <a:extLst>
                    <a:ext uri="{9D8B030D-6E8A-4147-A177-3AD203B41FA5}">
                      <a16:colId xmlns:a16="http://schemas.microsoft.com/office/drawing/2014/main" val="3313581699"/>
                    </a:ext>
                  </a:extLst>
                </a:gridCol>
                <a:gridCol w="1980982">
                  <a:extLst>
                    <a:ext uri="{9D8B030D-6E8A-4147-A177-3AD203B41FA5}">
                      <a16:colId xmlns:a16="http://schemas.microsoft.com/office/drawing/2014/main" val="3857428431"/>
                    </a:ext>
                  </a:extLst>
                </a:gridCol>
              </a:tblGrid>
              <a:tr h="654758">
                <a:tc>
                  <a:txBody>
                    <a:bodyPr/>
                    <a:lstStyle/>
                    <a:p>
                      <a:endParaRPr lang="fi-FI" sz="1500" dirty="0"/>
                    </a:p>
                  </a:txBody>
                  <a:tcPr/>
                </a:tc>
                <a:tc>
                  <a:txBody>
                    <a:bodyPr/>
                    <a:lstStyle/>
                    <a:p>
                      <a:pPr algn="ctr"/>
                      <a:r>
                        <a:rPr lang="fi-FI" sz="1500" dirty="0"/>
                        <a:t>Kaikki punaisella</a:t>
                      </a:r>
                    </a:p>
                  </a:txBody>
                  <a:tcPr anchor="ctr"/>
                </a:tc>
                <a:tc>
                  <a:txBody>
                    <a:bodyPr/>
                    <a:lstStyle/>
                    <a:p>
                      <a:pPr algn="ctr"/>
                      <a:r>
                        <a:rPr lang="fi-FI" sz="1500" dirty="0"/>
                        <a:t>Me punaisella</a:t>
                      </a:r>
                    </a:p>
                  </a:txBody>
                  <a:tcPr anchor="ctr"/>
                </a:tc>
                <a:tc>
                  <a:txBody>
                    <a:bodyPr/>
                    <a:lstStyle/>
                    <a:p>
                      <a:pPr algn="ctr"/>
                      <a:r>
                        <a:rPr lang="fi-FI" sz="1500" dirty="0"/>
                        <a:t>Me vihreällä</a:t>
                      </a:r>
                    </a:p>
                  </a:txBody>
                  <a:tcPr anchor="ctr"/>
                </a:tc>
                <a:tc>
                  <a:txBody>
                    <a:bodyPr/>
                    <a:lstStyle/>
                    <a:p>
                      <a:pPr algn="ctr"/>
                      <a:r>
                        <a:rPr lang="fi-FI" sz="1500" dirty="0"/>
                        <a:t>Kaikki vihreällä</a:t>
                      </a:r>
                    </a:p>
                  </a:txBody>
                  <a:tcPr anchor="ctr"/>
                </a:tc>
                <a:extLst>
                  <a:ext uri="{0D108BD9-81ED-4DB2-BD59-A6C34878D82A}">
                    <a16:rowId xmlns:a16="http://schemas.microsoft.com/office/drawing/2014/main" val="1814415496"/>
                  </a:ext>
                </a:extLst>
              </a:tr>
              <a:tr h="654758">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500" dirty="0"/>
                        <a:t>Vastustajan osasitoumus alle 100p</a:t>
                      </a:r>
                    </a:p>
                  </a:txBody>
                  <a:tcPr/>
                </a:tc>
                <a:tc>
                  <a:txBody>
                    <a:bodyPr/>
                    <a:lstStyle/>
                    <a:p>
                      <a:pPr marL="0" indent="0">
                        <a:buFont typeface="Arial" panose="020B0604020202020204" pitchFamily="34" charset="0"/>
                        <a:buNone/>
                      </a:pPr>
                      <a:r>
                        <a:rPr lang="fi-FI" sz="1500" dirty="0"/>
                        <a:t>Ei</a:t>
                      </a:r>
                      <a:r>
                        <a:rPr lang="fi-FI" sz="1500" baseline="0" dirty="0"/>
                        <a:t> yhtään pietiä</a:t>
                      </a:r>
                      <a:endParaRPr lang="fi-FI" sz="1500" dirty="0"/>
                    </a:p>
                  </a:txBody>
                  <a:tcPr/>
                </a:tc>
                <a:tc>
                  <a:txBody>
                    <a:bodyPr/>
                    <a:lstStyle/>
                    <a:p>
                      <a:pPr marL="0" indent="0">
                        <a:buFont typeface="Arial" panose="020B0604020202020204" pitchFamily="34" charset="0"/>
                        <a:buNone/>
                      </a:pPr>
                      <a:r>
                        <a:rPr lang="fi-FI" sz="1500" dirty="0"/>
                        <a:t>Ei</a:t>
                      </a:r>
                      <a:r>
                        <a:rPr lang="fi-FI" sz="1500" baseline="0" dirty="0"/>
                        <a:t> yhtään pietiä</a:t>
                      </a:r>
                      <a:endParaRPr lang="fi-FI" sz="1500" dirty="0"/>
                    </a:p>
                  </a:txBody>
                  <a:tcPr/>
                </a:tc>
                <a:tc>
                  <a:txBody>
                    <a:bodyPr/>
                    <a:lstStyle/>
                    <a:p>
                      <a:r>
                        <a:rPr lang="fi-FI" sz="1500" dirty="0"/>
                        <a:t>1 pieti</a:t>
                      </a:r>
                    </a:p>
                  </a:txBody>
                  <a:tcPr/>
                </a:tc>
                <a:tc>
                  <a:txBody>
                    <a:bodyPr/>
                    <a:lstStyle/>
                    <a:p>
                      <a:r>
                        <a:rPr lang="fi-FI" sz="1500" dirty="0"/>
                        <a:t>1 pieti</a:t>
                      </a:r>
                    </a:p>
                  </a:txBody>
                  <a:tcPr/>
                </a:tc>
                <a:extLst>
                  <a:ext uri="{0D108BD9-81ED-4DB2-BD59-A6C34878D82A}">
                    <a16:rowId xmlns:a16="http://schemas.microsoft.com/office/drawing/2014/main" val="19785371"/>
                  </a:ext>
                </a:extLst>
              </a:tr>
              <a:tr h="654758">
                <a:tc>
                  <a:txBody>
                    <a:bodyPr/>
                    <a:lstStyle/>
                    <a:p>
                      <a:r>
                        <a:rPr lang="fi-FI" sz="1500" dirty="0"/>
                        <a:t>Vastustajan osasitoumus</a:t>
                      </a:r>
                      <a:r>
                        <a:rPr lang="fi-FI" sz="1500" baseline="0" dirty="0"/>
                        <a:t> 110+p</a:t>
                      </a:r>
                      <a:endParaRPr lang="fi-FI" sz="1500" dirty="0"/>
                    </a:p>
                  </a:txBody>
                  <a:tcPr/>
                </a:tc>
                <a:tc>
                  <a:txBody>
                    <a:bodyPr/>
                    <a:lstStyle/>
                    <a:p>
                      <a:pPr marL="0" indent="0">
                        <a:buFont typeface="Arial" panose="020B0604020202020204" pitchFamily="34" charset="0"/>
                        <a:buNone/>
                      </a:pPr>
                      <a:r>
                        <a:rPr lang="fi-FI" sz="1500" dirty="0"/>
                        <a:t>Ilman X = 1</a:t>
                      </a:r>
                      <a:r>
                        <a:rPr lang="fi-FI" sz="1500" baseline="0" dirty="0"/>
                        <a:t> pieti</a:t>
                      </a:r>
                    </a:p>
                    <a:p>
                      <a:pPr marL="0" indent="0">
                        <a:buFont typeface="Arial" panose="020B0604020202020204" pitchFamily="34" charset="0"/>
                        <a:buNone/>
                      </a:pPr>
                      <a:r>
                        <a:rPr lang="fi-FI" sz="1500" baseline="0" dirty="0"/>
                        <a:t>X = ei yhtään pietiä</a:t>
                      </a:r>
                      <a:endParaRPr lang="fi-FI" sz="1500" dirty="0"/>
                    </a:p>
                  </a:txBody>
                  <a:tcPr/>
                </a:tc>
                <a:tc>
                  <a:txBody>
                    <a:bodyPr/>
                    <a:lstStyle/>
                    <a:p>
                      <a:pPr marL="0" indent="0">
                        <a:buFont typeface="Arial" panose="020B0604020202020204" pitchFamily="34" charset="0"/>
                        <a:buNone/>
                      </a:pPr>
                      <a:r>
                        <a:rPr lang="fi-FI" sz="1500" dirty="0"/>
                        <a:t>Ilman X = 1</a:t>
                      </a:r>
                      <a:r>
                        <a:rPr lang="fi-FI" sz="1500" baseline="0" dirty="0"/>
                        <a:t> pieti</a:t>
                      </a:r>
                    </a:p>
                    <a:p>
                      <a:pPr marL="0" indent="0">
                        <a:buFont typeface="Arial" panose="020B0604020202020204" pitchFamily="34" charset="0"/>
                        <a:buNone/>
                      </a:pPr>
                      <a:r>
                        <a:rPr lang="fi-FI" sz="1500" baseline="0" dirty="0"/>
                        <a:t>X = ei yhtään pietiä</a:t>
                      </a:r>
                      <a:endParaRPr lang="fi-FI" sz="1500" dirty="0"/>
                    </a:p>
                  </a:txBody>
                  <a:tcPr/>
                </a:tc>
                <a:tc>
                  <a:txBody>
                    <a:bodyPr/>
                    <a:lstStyle/>
                    <a:p>
                      <a:r>
                        <a:rPr lang="fi-FI" sz="1500" dirty="0"/>
                        <a:t>X ja ilman X = 1 pieti</a:t>
                      </a:r>
                    </a:p>
                  </a:txBody>
                  <a:tcPr/>
                </a:tc>
                <a:tc>
                  <a:txBody>
                    <a:bodyPr/>
                    <a:lstStyle/>
                    <a:p>
                      <a:r>
                        <a:rPr lang="fi-FI" sz="1500" dirty="0"/>
                        <a:t>X ja ilman X = 1 pieti</a:t>
                      </a:r>
                    </a:p>
                  </a:txBody>
                  <a:tcPr/>
                </a:tc>
                <a:extLst>
                  <a:ext uri="{0D108BD9-81ED-4DB2-BD59-A6C34878D82A}">
                    <a16:rowId xmlns:a16="http://schemas.microsoft.com/office/drawing/2014/main" val="3275024065"/>
                  </a:ext>
                </a:extLst>
              </a:tr>
              <a:tr h="6547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Vastustajan täyspeli</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500" dirty="0"/>
                        <a:t>X = 2 pietiä</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X</a:t>
                      </a:r>
                      <a:r>
                        <a:rPr lang="fi-FI" sz="1500" baseline="0" dirty="0"/>
                        <a:t> = 1 pieti</a:t>
                      </a:r>
                      <a:endParaRPr lang="fi-FI"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500" b="1" dirty="0"/>
                        <a:t>X = 3 pietiä</a:t>
                      </a:r>
                    </a:p>
                    <a:p>
                      <a:pPr marL="0" indent="0">
                        <a:buFont typeface="Arial" panose="020B0604020202020204" pitchFamily="34" charset="0"/>
                        <a:buNone/>
                      </a:pPr>
                      <a:endParaRPr lang="fi-FI"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500" dirty="0"/>
                        <a:t>X = 2 pietiä</a:t>
                      </a:r>
                    </a:p>
                    <a:p>
                      <a:pPr marL="0" indent="0">
                        <a:buFont typeface="Arial" panose="020B0604020202020204" pitchFamily="34" charset="0"/>
                        <a:buNone/>
                      </a:pPr>
                      <a:endParaRPr lang="fi-FI" sz="1500" dirty="0"/>
                    </a:p>
                  </a:txBody>
                  <a:tcPr/>
                </a:tc>
                <a:extLst>
                  <a:ext uri="{0D108BD9-81ED-4DB2-BD59-A6C34878D82A}">
                    <a16:rowId xmlns:a16="http://schemas.microsoft.com/office/drawing/2014/main" val="26754049"/>
                  </a:ext>
                </a:extLst>
              </a:tr>
              <a:tr h="654758">
                <a:tc>
                  <a:txBody>
                    <a:bodyPr/>
                    <a:lstStyle/>
                    <a:p>
                      <a:r>
                        <a:rPr lang="fi-FI" sz="1500" dirty="0"/>
                        <a:t>Vastustajan </a:t>
                      </a:r>
                      <a:r>
                        <a:rPr lang="fi-FI" sz="1600" dirty="0"/>
                        <a:t>♣/♦</a:t>
                      </a:r>
                      <a:r>
                        <a:rPr lang="fi-FI" sz="1500" dirty="0"/>
                        <a:t> pikkuslammi</a:t>
                      </a:r>
                    </a:p>
                  </a:txBody>
                  <a:tcPr/>
                </a:tc>
                <a:tc>
                  <a:txBody>
                    <a:bodyPr/>
                    <a:lstStyle/>
                    <a:p>
                      <a:r>
                        <a:rPr lang="fi-FI" sz="1500" dirty="0"/>
                        <a:t>X = 4 pietiä</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X = 3 pietiä</a:t>
                      </a:r>
                    </a:p>
                    <a:p>
                      <a:endParaRPr lang="fi-FI"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X = 5 pietiä</a:t>
                      </a:r>
                    </a:p>
                    <a:p>
                      <a:endParaRPr lang="fi-FI"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X = 4 pietiä</a:t>
                      </a:r>
                    </a:p>
                    <a:p>
                      <a:endParaRPr lang="fi-FI" sz="1500" dirty="0"/>
                    </a:p>
                  </a:txBody>
                  <a:tcPr/>
                </a:tc>
                <a:extLst>
                  <a:ext uri="{0D108BD9-81ED-4DB2-BD59-A6C34878D82A}">
                    <a16:rowId xmlns:a16="http://schemas.microsoft.com/office/drawing/2014/main" val="477362591"/>
                  </a:ext>
                </a:extLst>
              </a:tr>
              <a:tr h="654758">
                <a:tc>
                  <a:txBody>
                    <a:bodyPr/>
                    <a:lstStyle/>
                    <a:p>
                      <a:r>
                        <a:rPr lang="fi-FI" sz="1500" dirty="0"/>
                        <a:t>Vastustajan </a:t>
                      </a:r>
                      <a:r>
                        <a:rPr lang="fi-FI" sz="1400" dirty="0"/>
                        <a:t>♥/♠/NT</a:t>
                      </a:r>
                      <a:r>
                        <a:rPr lang="fi-FI" sz="1500" dirty="0"/>
                        <a:t> pikkuslammi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X = 5 pietiä</a:t>
                      </a:r>
                    </a:p>
                    <a:p>
                      <a:endParaRPr lang="fi-FI"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X = 3 pietiä</a:t>
                      </a:r>
                    </a:p>
                    <a:p>
                      <a:endParaRPr lang="fi-FI"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X = 6 pietiä</a:t>
                      </a:r>
                    </a:p>
                    <a:p>
                      <a:endParaRPr lang="fi-FI"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500" dirty="0"/>
                        <a:t>X = 4 pietiä</a:t>
                      </a:r>
                    </a:p>
                    <a:p>
                      <a:endParaRPr lang="fi-FI" sz="1500" dirty="0"/>
                    </a:p>
                  </a:txBody>
                  <a:tcPr/>
                </a:tc>
                <a:extLst>
                  <a:ext uri="{0D108BD9-81ED-4DB2-BD59-A6C34878D82A}">
                    <a16:rowId xmlns:a16="http://schemas.microsoft.com/office/drawing/2014/main" val="1811234797"/>
                  </a:ext>
                </a:extLst>
              </a:tr>
            </a:tbl>
          </a:graphicData>
        </a:graphic>
      </p:graphicFrame>
      <p:sp>
        <p:nvSpPr>
          <p:cNvPr id="9" name="Rectangle: Rounded Corners 8">
            <a:extLst>
              <a:ext uri="{FF2B5EF4-FFF2-40B4-BE49-F238E27FC236}">
                <a16:creationId xmlns:a16="http://schemas.microsoft.com/office/drawing/2014/main" id="{C90BE705-AFF8-4F61-B6BA-E43DE806CA6F}"/>
              </a:ext>
            </a:extLst>
          </p:cNvPr>
          <p:cNvSpPr/>
          <p:nvPr/>
        </p:nvSpPr>
        <p:spPr>
          <a:xfrm>
            <a:off x="11023536" y="4169814"/>
            <a:ext cx="1085316" cy="476548"/>
          </a:xfrm>
          <a:prstGeom prst="round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i-FI" b="1" dirty="0"/>
              <a:t>1-2-3 sääntö</a:t>
            </a:r>
          </a:p>
        </p:txBody>
      </p:sp>
      <p:sp>
        <p:nvSpPr>
          <p:cNvPr id="11" name="TextBox 10">
            <a:extLst>
              <a:ext uri="{FF2B5EF4-FFF2-40B4-BE49-F238E27FC236}">
                <a16:creationId xmlns:a16="http://schemas.microsoft.com/office/drawing/2014/main" id="{26285E5F-C435-44D9-9D5D-DD252349BA87}"/>
              </a:ext>
            </a:extLst>
          </p:cNvPr>
          <p:cNvSpPr txBox="1"/>
          <p:nvPr/>
        </p:nvSpPr>
        <p:spPr>
          <a:xfrm>
            <a:off x="1307507" y="1196411"/>
            <a:ext cx="9528560" cy="1200329"/>
          </a:xfrm>
          <a:prstGeom prst="rect">
            <a:avLst/>
          </a:prstGeom>
          <a:noFill/>
        </p:spPr>
        <p:txBody>
          <a:bodyPr wrap="square" rtlCol="0">
            <a:spAutoFit/>
          </a:bodyPr>
          <a:lstStyle/>
          <a:p>
            <a:r>
              <a:rPr lang="fi-FI" dirty="0"/>
              <a:t>Uhraus kannattaa vain vastustajan kotipeliä vastaan.</a:t>
            </a:r>
          </a:p>
          <a:p>
            <a:endParaRPr lang="fi-FI" dirty="0"/>
          </a:p>
          <a:p>
            <a:r>
              <a:rPr lang="fi-FI" dirty="0"/>
              <a:t>Kuinka monta pietiä voit kannattavasti eri tilanteissa ottaa?</a:t>
            </a:r>
          </a:p>
          <a:p>
            <a:endParaRPr lang="fi-FI" dirty="0"/>
          </a:p>
        </p:txBody>
      </p:sp>
    </p:spTree>
    <p:extLst>
      <p:ext uri="{BB962C8B-B14F-4D97-AF65-F5344CB8AC3E}">
        <p14:creationId xmlns:p14="http://schemas.microsoft.com/office/powerpoint/2010/main" val="3099548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137</TotalTime>
  <Words>1178</Words>
  <Application>Microsoft Office PowerPoint</Application>
  <PresentationFormat>Widescreen</PresentationFormat>
  <Paragraphs>168</Paragraphs>
  <Slides>11</Slides>
  <Notes>11</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Symbol</vt:lpstr>
      <vt:lpstr>Office Theme</vt:lpstr>
      <vt:lpstr>Bridgen jatkokurssi</vt:lpstr>
      <vt:lpstr>PowerPoint Presentation</vt:lpstr>
      <vt:lpstr>PowerPoint Presentation</vt:lpstr>
      <vt:lpstr>PowerPoint Presentation</vt:lpstr>
      <vt:lpstr>Turvallisesti vai riskillä?</vt:lpstr>
      <vt:lpstr>PowerPoint Presentation</vt:lpstr>
      <vt:lpstr>PowerPoint Presentation</vt:lpstr>
      <vt:lpstr>Kannattavat uhraukset</vt:lpstr>
      <vt:lpstr>Kannattavat uhraukset</vt:lpstr>
      <vt:lpstr>Kilpailuissa toimiminen</vt:lpstr>
      <vt:lpstr>Systeemi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Bridgen jatkokurssi</dc:title>
  <dc:creator>Kaminen, Jonna</dc:creator>
  <cp:lastModifiedBy>Kaminen, Jonna</cp:lastModifiedBy>
  <cp:revision>8</cp:revision>
  <dcterms:created xsi:type="dcterms:W3CDTF">2021-03-12T20:20:19Z</dcterms:created>
  <dcterms:modified xsi:type="dcterms:W3CDTF">2021-03-15T19:11:50Z</dcterms:modified>
</cp:coreProperties>
</file>